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0"/>
  </p:notesMasterIdLst>
  <p:sldIdLst>
    <p:sldId id="286" r:id="rId2"/>
    <p:sldId id="257" r:id="rId3"/>
    <p:sldId id="288" r:id="rId4"/>
    <p:sldId id="296" r:id="rId5"/>
    <p:sldId id="281" r:id="rId6"/>
    <p:sldId id="280" r:id="rId7"/>
    <p:sldId id="270" r:id="rId8"/>
    <p:sldId id="272" r:id="rId9"/>
    <p:sldId id="274" r:id="rId10"/>
    <p:sldId id="275" r:id="rId11"/>
    <p:sldId id="297" r:id="rId12"/>
    <p:sldId id="289" r:id="rId13"/>
    <p:sldId id="265" r:id="rId14"/>
    <p:sldId id="290" r:id="rId15"/>
    <p:sldId id="285" r:id="rId16"/>
    <p:sldId id="284" r:id="rId17"/>
    <p:sldId id="291" r:id="rId18"/>
    <p:sldId id="293" r:id="rId19"/>
    <p:sldId id="287" r:id="rId20"/>
    <p:sldId id="298" r:id="rId21"/>
    <p:sldId id="294" r:id="rId22"/>
    <p:sldId id="295" r:id="rId23"/>
    <p:sldId id="299" r:id="rId24"/>
    <p:sldId id="349" r:id="rId25"/>
    <p:sldId id="400" r:id="rId26"/>
    <p:sldId id="345" r:id="rId27"/>
    <p:sldId id="350" r:id="rId28"/>
    <p:sldId id="351" r:id="rId29"/>
    <p:sldId id="408" r:id="rId30"/>
    <p:sldId id="409" r:id="rId31"/>
    <p:sldId id="410" r:id="rId32"/>
    <p:sldId id="300" r:id="rId33"/>
    <p:sldId id="301" r:id="rId34"/>
    <p:sldId id="302" r:id="rId35"/>
    <p:sldId id="304" r:id="rId36"/>
    <p:sldId id="303" r:id="rId37"/>
    <p:sldId id="306" r:id="rId38"/>
    <p:sldId id="334" r:id="rId39"/>
    <p:sldId id="335" r:id="rId40"/>
    <p:sldId id="336" r:id="rId41"/>
    <p:sldId id="337" r:id="rId42"/>
    <p:sldId id="311" r:id="rId43"/>
    <p:sldId id="312" r:id="rId44"/>
    <p:sldId id="313" r:id="rId45"/>
    <p:sldId id="314" r:id="rId46"/>
    <p:sldId id="340" r:id="rId47"/>
    <p:sldId id="418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6" r:id="rId56"/>
    <p:sldId id="322" r:id="rId57"/>
    <p:sldId id="323" r:id="rId58"/>
    <p:sldId id="324" r:id="rId59"/>
    <p:sldId id="325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44" r:id="rId68"/>
    <p:sldId id="352" r:id="rId69"/>
    <p:sldId id="354" r:id="rId70"/>
    <p:sldId id="356" r:id="rId71"/>
    <p:sldId id="355" r:id="rId72"/>
    <p:sldId id="357" r:id="rId73"/>
    <p:sldId id="358" r:id="rId74"/>
    <p:sldId id="359" r:id="rId75"/>
    <p:sldId id="360" r:id="rId76"/>
    <p:sldId id="362" r:id="rId77"/>
    <p:sldId id="363" r:id="rId78"/>
    <p:sldId id="364" r:id="rId79"/>
    <p:sldId id="365" r:id="rId80"/>
    <p:sldId id="366" r:id="rId81"/>
    <p:sldId id="367" r:id="rId82"/>
    <p:sldId id="368" r:id="rId83"/>
    <p:sldId id="369" r:id="rId84"/>
    <p:sldId id="370" r:id="rId85"/>
    <p:sldId id="371" r:id="rId86"/>
    <p:sldId id="372" r:id="rId87"/>
    <p:sldId id="373" r:id="rId88"/>
    <p:sldId id="374" r:id="rId89"/>
    <p:sldId id="399" r:id="rId90"/>
    <p:sldId id="377" r:id="rId91"/>
    <p:sldId id="375" r:id="rId92"/>
    <p:sldId id="376" r:id="rId93"/>
    <p:sldId id="393" r:id="rId94"/>
    <p:sldId id="394" r:id="rId95"/>
    <p:sldId id="395" r:id="rId96"/>
    <p:sldId id="397" r:id="rId97"/>
    <p:sldId id="398" r:id="rId98"/>
    <p:sldId id="402" r:id="rId99"/>
    <p:sldId id="403" r:id="rId100"/>
    <p:sldId id="404" r:id="rId101"/>
    <p:sldId id="405" r:id="rId102"/>
    <p:sldId id="406" r:id="rId103"/>
    <p:sldId id="407" r:id="rId104"/>
    <p:sldId id="438" r:id="rId105"/>
    <p:sldId id="424" r:id="rId106"/>
    <p:sldId id="430" r:id="rId107"/>
    <p:sldId id="431" r:id="rId108"/>
    <p:sldId id="432" r:id="rId109"/>
    <p:sldId id="433" r:id="rId110"/>
    <p:sldId id="434" r:id="rId111"/>
    <p:sldId id="435" r:id="rId112"/>
    <p:sldId id="436" r:id="rId113"/>
    <p:sldId id="411" r:id="rId114"/>
    <p:sldId id="412" r:id="rId115"/>
    <p:sldId id="413" r:id="rId116"/>
    <p:sldId id="439" r:id="rId117"/>
    <p:sldId id="420" r:id="rId118"/>
    <p:sldId id="267" r:id="rId119"/>
  </p:sldIdLst>
  <p:sldSz cx="18288000" cy="10287000"/>
  <p:notesSz cx="6858000" cy="9144000"/>
  <p:embeddedFontLst>
    <p:embeddedFont>
      <p:font typeface="Montserrat Bold" panose="020B0600000101010101" charset="0"/>
      <p:regular r:id="rId121"/>
    </p:embeddedFont>
    <p:embeddedFont>
      <p:font typeface="맑은 고딕" panose="020B0503020000020004" pitchFamily="50" charset="-127"/>
      <p:regular r:id="rId122"/>
      <p:bold r:id="rId123"/>
    </p:embeddedFont>
    <p:embeddedFont>
      <p:font typeface="Noto Sans" panose="020B0600000101010101" charset="0"/>
      <p:regular r:id="rId124"/>
      <p:bold r:id="rId125"/>
    </p:embeddedFont>
    <p:embeddedFont>
      <p:font typeface="맑은 고딕" panose="020B0503020000020004" pitchFamily="50" charset="-127"/>
      <p:regular r:id="rId122"/>
      <p:bold r:id="rId123"/>
    </p:embeddedFont>
    <p:embeddedFont>
      <p:font typeface="Noto Sans Bold" panose="020B0600000101010101" charset="0"/>
      <p:regular r:id="rId1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8AFF"/>
    <a:srgbClr val="169D53"/>
    <a:srgbClr val="E5ED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13" autoAdjust="0"/>
    <p:restoredTop sz="95238" autoAdjust="0"/>
  </p:normalViewPr>
  <p:slideViewPr>
    <p:cSldViewPr>
      <p:cViewPr varScale="1">
        <p:scale>
          <a:sx n="59" d="100"/>
          <a:sy n="59" d="100"/>
        </p:scale>
        <p:origin x="138" y="5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3.fntdata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4.fntdata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125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884D1DB-5D84-41C0-BF60-446ADE5D76CA}" type="datetimeFigureOut">
              <a:rPr lang="ko-KR" altLang="en-US" smtClean="0"/>
              <a:pPr/>
              <a:t>2024-11-13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2E20431-9D19-4268-8A94-B4B7200B6D3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2991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605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201C3-06D6-D7D5-A83E-ADEE71C49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5DB100-BC8F-6D78-B53E-FB9AFB239B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4A0E7F-F894-2C4F-71BA-D230898AC2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4BFEEC-6268-BF09-5CEB-DD556DE234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72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421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C7E50-A932-41B1-DC8D-E87F36FC3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8B0622-DB9E-481B-CD13-083D22DF4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20D1AD-D52A-2BE5-CC11-88C7461AC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0ACF3C-CAD0-1EBC-324C-544671013B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73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3692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72EB5-B497-6167-9490-AB64DE3F8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5311A5-6D71-C202-E9D0-D882E54219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3C0ADA-4A0C-9EF7-61E8-302D31AE10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12406-CB78-330B-236C-CB5A078F74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74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43516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08F16-61E3-73F3-2457-93BF133DE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F86415-CF5E-533A-A8AD-4A7349399B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2B0AF7-C6AE-6C76-F1F4-93EB735BC4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C69098-4DFE-0904-77C2-7B95A88FC0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75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6320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24258-8455-5D8B-0F30-94C4CA303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ADAF21-1FA7-E0BF-C72B-D60D4BAF17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43CEDF6-DFB5-5571-39D2-06300EBF7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6B4D8E-D355-D43C-B12F-715327179D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76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85727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AD490-DE9F-0B16-3562-5D33425A9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46CC81-ED2E-451E-0202-2EF5E5FA5F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4EBC35-E671-CAD9-8FCB-356CE4D474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8A43A8-BA90-1409-CE8D-BA12DCF616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77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130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78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33793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79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7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1339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5884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5121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9692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50344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56332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6076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69028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53444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53846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65927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57721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9572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3653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84045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26298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37609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26463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68208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40736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9416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9510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27493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9594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01540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45595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35966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5718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681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83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5505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6ED09-2505-DD82-9900-17B7FA0DE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83182FA-C2B7-454D-5F20-06CAD3512F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5B05F8F-8204-1C46-D1CF-31CF53CE46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35B9C7-EF7F-3A93-F051-412297687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69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012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1EF9F-39E4-CC90-C0CF-7E8A519AB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E6DA82-B924-E85B-EE37-83681B4B56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534878-C3CC-EC5D-3FFA-01A8B04474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15C79F-19DD-D2B8-EA68-B11E81B7FA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70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5195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AF010-BDA3-9615-FE2C-C57D28F56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487C80-1F9A-AFD5-B04A-36D7E2938C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2E4891-887F-2C45-9EEA-CE3A50A10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BA6D91-54CD-7207-8E72-EE2973470A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71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4091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11/13/2024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11/13/2024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0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5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7" Type="http://schemas.openxmlformats.org/officeDocument/2006/relationships/image" Target="../media/image1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5.sv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0.sv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4.png"/><Relationship Id="rId4" Type="http://schemas.openxmlformats.org/officeDocument/2006/relationships/image" Target="../media/image10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2.png"/><Relationship Id="rId4" Type="http://schemas.openxmlformats.org/officeDocument/2006/relationships/image" Target="../media/image11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49200" y="7292005"/>
            <a:ext cx="5003519" cy="1430285"/>
            <a:chOff x="0" y="0"/>
            <a:chExt cx="1317799" cy="3767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7799" cy="376701"/>
            </a:xfrm>
            <a:custGeom>
              <a:avLst/>
              <a:gdLst/>
              <a:ahLst/>
              <a:cxnLst/>
              <a:rect l="l" t="t" r="r" b="b"/>
              <a:pathLst>
                <a:path w="1317799" h="376701">
                  <a:moveTo>
                    <a:pt x="154730" y="0"/>
                  </a:moveTo>
                  <a:lnTo>
                    <a:pt x="1163070" y="0"/>
                  </a:lnTo>
                  <a:cubicBezTo>
                    <a:pt x="1248524" y="0"/>
                    <a:pt x="1317799" y="69275"/>
                    <a:pt x="1317799" y="154730"/>
                  </a:cubicBezTo>
                  <a:lnTo>
                    <a:pt x="1317799" y="221971"/>
                  </a:lnTo>
                  <a:cubicBezTo>
                    <a:pt x="1317799" y="307426"/>
                    <a:pt x="1248524" y="376701"/>
                    <a:pt x="1163070" y="376701"/>
                  </a:cubicBezTo>
                  <a:lnTo>
                    <a:pt x="154730" y="376701"/>
                  </a:lnTo>
                  <a:cubicBezTo>
                    <a:pt x="69275" y="376701"/>
                    <a:pt x="0" y="307426"/>
                    <a:pt x="0" y="221971"/>
                  </a:cubicBezTo>
                  <a:lnTo>
                    <a:pt x="0" y="154730"/>
                  </a:lnTo>
                  <a:cubicBezTo>
                    <a:pt x="0" y="69275"/>
                    <a:pt x="69275" y="0"/>
                    <a:pt x="154730" y="0"/>
                  </a:cubicBezTo>
                  <a:close/>
                </a:path>
              </a:pathLst>
            </a:custGeom>
            <a:solidFill>
              <a:srgbClr val="E5EDF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17799" cy="424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9505950"/>
            <a:ext cx="18288000" cy="781050"/>
            <a:chOff x="0" y="0"/>
            <a:chExt cx="4816593" cy="2057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205709"/>
            </a:xfrm>
            <a:custGeom>
              <a:avLst/>
              <a:gdLst/>
              <a:ahLst/>
              <a:cxnLst/>
              <a:rect l="l" t="t" r="r" b="b"/>
              <a:pathLst>
                <a:path w="4816592" h="205709">
                  <a:moveTo>
                    <a:pt x="0" y="0"/>
                  </a:moveTo>
                  <a:lnTo>
                    <a:pt x="4816592" y="0"/>
                  </a:lnTo>
                  <a:lnTo>
                    <a:pt x="4816592" y="205709"/>
                  </a:lnTo>
                  <a:lnTo>
                    <a:pt x="0" y="205709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61925"/>
              <a:ext cx="4816593" cy="367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62000" y="531495"/>
            <a:ext cx="16764002" cy="675640"/>
            <a:chOff x="0" y="-38100"/>
            <a:chExt cx="22352002" cy="675640"/>
          </a:xfrm>
        </p:grpSpPr>
        <p:sp>
          <p:nvSpPr>
            <p:cNvPr id="12" name="AutoShape 12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9493151" y="-38100"/>
              <a:ext cx="2858851" cy="290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endParaRPr lang="en-US" sz="1800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643944" y="4166419"/>
            <a:ext cx="10148256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0000" b="1" dirty="0">
                <a:solidFill>
                  <a:srgbClr val="000000"/>
                </a:solidFill>
                <a:latin typeface="+mj-ea"/>
                <a:ea typeface="+mj-ea"/>
                <a:cs typeface="Noto Sans Bold"/>
                <a:sym typeface="Noto Sans Bold"/>
              </a:rPr>
              <a:t>Bravo My Life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22650" y="7490357"/>
            <a:ext cx="4246153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[TEAM] Saturn</a:t>
            </a:r>
          </a:p>
          <a:p>
            <a:pPr>
              <a:lnSpc>
                <a:spcPts val="2800"/>
              </a:lnSpc>
            </a:pP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  <a:p>
            <a:pPr>
              <a:lnSpc>
                <a:spcPts val="2800"/>
              </a:lnSpc>
            </a:pP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진유혁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김민선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박지수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이청민</a:t>
            </a: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  <a:p>
            <a:pPr>
              <a:lnSpc>
                <a:spcPts val="2800"/>
              </a:lnSpc>
            </a:pP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</p:txBody>
      </p:sp>
      <p:sp>
        <p:nvSpPr>
          <p:cNvPr id="19" name="TextBox 12"/>
          <p:cNvSpPr txBox="1"/>
          <p:nvPr/>
        </p:nvSpPr>
        <p:spPr>
          <a:xfrm>
            <a:off x="3186744" y="3605814"/>
            <a:ext cx="8867503" cy="3941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ko-KR" altLang="en-US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성남 </a:t>
            </a:r>
            <a:r>
              <a:rPr lang="ko-KR" altLang="en-US" sz="2400" b="1" spc="175" dirty="0" err="1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하이미디어</a:t>
            </a:r>
            <a:r>
              <a:rPr lang="ko-KR" altLang="en-US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 아카데미 </a:t>
            </a:r>
            <a:r>
              <a:rPr lang="en-US" altLang="ko-KR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Ecommerce7th</a:t>
            </a:r>
          </a:p>
        </p:txBody>
      </p:sp>
      <p:grpSp>
        <p:nvGrpSpPr>
          <p:cNvPr id="23" name="Group 5"/>
          <p:cNvGrpSpPr/>
          <p:nvPr/>
        </p:nvGrpSpPr>
        <p:grpSpPr>
          <a:xfrm>
            <a:off x="4177344" y="5668515"/>
            <a:ext cx="9154864" cy="221684"/>
            <a:chOff x="0" y="0"/>
            <a:chExt cx="2919071" cy="12543"/>
          </a:xfrm>
        </p:grpSpPr>
        <p:sp>
          <p:nvSpPr>
            <p:cNvPr id="24" name="Freeform 6"/>
            <p:cNvSpPr/>
            <p:nvPr/>
          </p:nvSpPr>
          <p:spPr>
            <a:xfrm>
              <a:off x="0" y="0"/>
              <a:ext cx="2919071" cy="12543"/>
            </a:xfrm>
            <a:custGeom>
              <a:avLst/>
              <a:gdLst/>
              <a:ahLst/>
              <a:cxnLst/>
              <a:rect l="l" t="t" r="r" b="b"/>
              <a:pathLst>
                <a:path w="2919071" h="12543">
                  <a:moveTo>
                    <a:pt x="0" y="0"/>
                  </a:moveTo>
                  <a:lnTo>
                    <a:pt x="2919071" y="0"/>
                  </a:lnTo>
                  <a:lnTo>
                    <a:pt x="291907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25" name="TextBox 7"/>
            <p:cNvSpPr txBox="1"/>
            <p:nvPr/>
          </p:nvSpPr>
          <p:spPr>
            <a:xfrm>
              <a:off x="0" y="-47625"/>
              <a:ext cx="2919071" cy="60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2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15679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0" name="TextBox 8"/>
          <p:cNvSpPr txBox="1"/>
          <p:nvPr/>
        </p:nvSpPr>
        <p:spPr>
          <a:xfrm>
            <a:off x="2407444" y="1670149"/>
            <a:ext cx="1052513" cy="115639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14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1-4.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구조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Front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324100"/>
            <a:ext cx="13770084" cy="743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3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4-3-2.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3423892"/>
            <a:ext cx="5616871" cy="31793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3511" y="3141294"/>
            <a:ext cx="7644872" cy="4140972"/>
          </a:xfrm>
          <a:prstGeom prst="rect">
            <a:avLst/>
          </a:prstGeom>
          <a:ln>
            <a:solidFill>
              <a:srgbClr val="3B8AFF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478145" y="7497326"/>
            <a:ext cx="3997808" cy="338554"/>
          </a:xfrm>
          <a:prstGeom prst="rect">
            <a:avLst/>
          </a:prstGeom>
          <a:noFill/>
          <a:ln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해당 </a:t>
            </a:r>
            <a:r>
              <a:rPr lang="en-US" altLang="ko-KR" sz="1600" dirty="0"/>
              <a:t>URL</a:t>
            </a:r>
            <a:r>
              <a:rPr lang="ko-KR" altLang="en-US" sz="1600" dirty="0"/>
              <a:t>로 이동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143000" y="2387625"/>
            <a:ext cx="9530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필요한 상품 정보들 중 </a:t>
            </a:r>
            <a:r>
              <a:rPr lang="en-US" altLang="ko-KR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Ex) </a:t>
            </a:r>
            <a:r>
              <a:rPr lang="ko-KR" altLang="en-US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기능별 </a:t>
            </a:r>
            <a:r>
              <a:rPr lang="en-US" altLang="ko-KR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– </a:t>
            </a:r>
            <a:r>
              <a:rPr lang="ko-KR" altLang="en-US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혈당</a:t>
            </a:r>
            <a:r>
              <a:rPr lang="en-US" altLang="ko-KR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dirty="0" err="1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혈행</a:t>
            </a:r>
            <a:r>
              <a:rPr lang="en-US" altLang="ko-KR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혈압 카테고리에 있는 상품 정보들 가져오기</a:t>
            </a:r>
            <a:endParaRPr lang="ko-KR" altLang="en-US" i="0" dirty="0">
              <a:solidFill>
                <a:srgbClr val="11111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016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4-3-3.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400300"/>
            <a:ext cx="4972050" cy="5791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556881"/>
            <a:ext cx="6313204" cy="3419652"/>
          </a:xfrm>
          <a:prstGeom prst="rect">
            <a:avLst/>
          </a:prstGeom>
          <a:ln>
            <a:solidFill>
              <a:srgbClr val="3B8AFF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0" y="5656952"/>
            <a:ext cx="6313204" cy="3419652"/>
          </a:xfrm>
          <a:prstGeom prst="rect">
            <a:avLst/>
          </a:prstGeom>
          <a:ln>
            <a:solidFill>
              <a:srgbClr val="3B8AFF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3572" y="2771562"/>
            <a:ext cx="5438775" cy="14954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20529" y="7366778"/>
            <a:ext cx="4126185" cy="115842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112136" y="5043496"/>
            <a:ext cx="3076240" cy="338554"/>
          </a:xfrm>
          <a:prstGeom prst="rect">
            <a:avLst/>
          </a:prstGeom>
          <a:noFill/>
          <a:ln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메뉴 카테고리에서 기능별 선택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173396" y="9183029"/>
            <a:ext cx="3997808" cy="338554"/>
          </a:xfrm>
          <a:prstGeom prst="rect">
            <a:avLst/>
          </a:prstGeom>
          <a:noFill/>
          <a:ln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메뉴 카테고리에서 혈당</a:t>
            </a:r>
            <a:r>
              <a:rPr lang="en-US" altLang="ko-KR" sz="1600" dirty="0"/>
              <a:t>/</a:t>
            </a:r>
            <a:r>
              <a:rPr lang="ko-KR" altLang="en-US" sz="1600" dirty="0"/>
              <a:t>혈액</a:t>
            </a:r>
            <a:r>
              <a:rPr lang="en-US" altLang="ko-KR" sz="1600" dirty="0"/>
              <a:t>/</a:t>
            </a:r>
            <a:r>
              <a:rPr lang="ko-KR" altLang="en-US" sz="1600" dirty="0"/>
              <a:t>혈압 선택 </a:t>
            </a:r>
          </a:p>
        </p:txBody>
      </p:sp>
    </p:spTree>
    <p:extLst>
      <p:ext uri="{BB962C8B-B14F-4D97-AF65-F5344CB8AC3E}">
        <p14:creationId xmlns:p14="http://schemas.microsoft.com/office/powerpoint/2010/main" val="186929419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4-3-4.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922" y="2392992"/>
            <a:ext cx="9029414" cy="6152787"/>
          </a:xfrm>
          <a:prstGeom prst="rect">
            <a:avLst/>
          </a:prstGeom>
          <a:ln>
            <a:solidFill>
              <a:srgbClr val="3B8AFF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8739215" y="8820868"/>
            <a:ext cx="4838414" cy="338554"/>
          </a:xfrm>
          <a:prstGeom prst="rect">
            <a:avLst/>
          </a:prstGeom>
          <a:noFill/>
          <a:ln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해당 항목들의 이미지</a:t>
            </a:r>
            <a:r>
              <a:rPr lang="en-US" altLang="ko-KR" sz="1600" dirty="0"/>
              <a:t>, </a:t>
            </a:r>
            <a:r>
              <a:rPr lang="ko-KR" altLang="en-US" sz="1600" dirty="0"/>
              <a:t>상품명</a:t>
            </a:r>
            <a:r>
              <a:rPr lang="en-US" altLang="ko-KR" sz="1600" dirty="0"/>
              <a:t>, </a:t>
            </a:r>
            <a:r>
              <a:rPr lang="ko-KR" altLang="en-US" sz="1600" dirty="0"/>
              <a:t>가격 데이터 추출 </a:t>
            </a:r>
          </a:p>
        </p:txBody>
      </p:sp>
    </p:spTree>
    <p:extLst>
      <p:ext uri="{BB962C8B-B14F-4D97-AF65-F5344CB8AC3E}">
        <p14:creationId xmlns:p14="http://schemas.microsoft.com/office/powerpoint/2010/main" val="212583431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4-3-5.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377996"/>
            <a:ext cx="4783938" cy="22672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442" y="4838700"/>
            <a:ext cx="4224836" cy="11431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0" y="2117903"/>
            <a:ext cx="4727466" cy="2143321"/>
          </a:xfrm>
          <a:prstGeom prst="rect">
            <a:avLst/>
          </a:prstGeom>
          <a:ln>
            <a:solidFill>
              <a:srgbClr val="3B8AFF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2417" y="4458159"/>
            <a:ext cx="7948488" cy="4338550"/>
          </a:xfrm>
          <a:prstGeom prst="rect">
            <a:avLst/>
          </a:prstGeom>
          <a:ln>
            <a:solidFill>
              <a:srgbClr val="3B8AFF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5978" y="2117903"/>
            <a:ext cx="2778107" cy="2125969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9048829" y="8993644"/>
            <a:ext cx="5963491" cy="338554"/>
          </a:xfrm>
          <a:prstGeom prst="rect">
            <a:avLst/>
          </a:prstGeom>
          <a:ln>
            <a:solidFill>
              <a:srgbClr val="3B8AFF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/>
              <a:t>메시지 창이 뜨면 해당 경로에 데이터를 추출한 엑셀파일 생성 </a:t>
            </a:r>
          </a:p>
        </p:txBody>
      </p:sp>
    </p:spTree>
    <p:extLst>
      <p:ext uri="{BB962C8B-B14F-4D97-AF65-F5344CB8AC3E}">
        <p14:creationId xmlns:p14="http://schemas.microsoft.com/office/powerpoint/2010/main" val="27922855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D11A-05CA-E172-36BA-E9521F64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4F4F6D3D-0DE1-B5B9-7240-DB97B4076DDC}"/>
              </a:ext>
            </a:extLst>
          </p:cNvPr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CEE83CA-E3F1-3CEA-F209-BE682178B76B}"/>
                </a:ext>
              </a:extLst>
            </p:cNvPr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B23FAA2C-48E5-92C0-B6AD-118942A55D40}"/>
                </a:ext>
              </a:extLst>
            </p:cNvPr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DB910E2-71B2-EA25-2896-7966F284C657}"/>
              </a:ext>
            </a:extLst>
          </p:cNvPr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0B768D6-C736-8FB2-6434-4884BC20538B}"/>
              </a:ext>
            </a:extLst>
          </p:cNvPr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90D3606-C913-B71A-B0AF-6B4B05182A27}"/>
              </a:ext>
            </a:extLst>
          </p:cNvPr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C9DFBDB3-8D73-F82D-61DC-F9A5A6CEB265}"/>
              </a:ext>
            </a:extLst>
          </p:cNvPr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2620850A-D46C-A673-79B3-D843E87A945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612434C-7D6E-E579-DFBE-90ACA7C8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FF85FBB3-DEAB-C7B1-56C3-DB61871A2737}"/>
              </a:ext>
            </a:extLst>
          </p:cNvPr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3FF9F2-BB22-5E85-8BB5-C6BFD3483B5D}"/>
              </a:ext>
            </a:extLst>
          </p:cNvPr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D01DD5B2-B0EC-DA46-069C-DF3A53723E09}"/>
              </a:ext>
            </a:extLst>
          </p:cNvPr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8C4EC67-E9FF-1BED-794B-1A1AF7206065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04-4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553DF2B-2C0E-8921-0A2F-61E7C0782C86}"/>
              </a:ext>
            </a:extLst>
          </p:cNvPr>
          <p:cNvSpPr txBox="1"/>
          <p:nvPr/>
        </p:nvSpPr>
        <p:spPr>
          <a:xfrm>
            <a:off x="7467600" y="6890891"/>
            <a:ext cx="87630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cs typeface="Noto Sans Bold"/>
                <a:sym typeface="Noto Sans Bold"/>
              </a:rPr>
              <a:t>[RPA] </a:t>
            </a:r>
            <a:r>
              <a:rPr lang="en-US" altLang="ko-KR" sz="3000" b="1" dirty="0" err="1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UiPath</a:t>
            </a:r>
            <a:r>
              <a:rPr lang="ko-KR" altLang="en-US" sz="3000" b="1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를 이용한 배송 상태 변경 자동화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51680721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4"/>
          <p:cNvSpPr txBox="1"/>
          <p:nvPr/>
        </p:nvSpPr>
        <p:spPr>
          <a:xfrm>
            <a:off x="1828799" y="2247900"/>
            <a:ext cx="1322733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700" dirty="0" smtClean="0"/>
              <a:t>업무의 </a:t>
            </a:r>
            <a:r>
              <a:rPr lang="ko-KR" altLang="en-US" sz="1700" dirty="0"/>
              <a:t>효율성 향상과 데이터의 </a:t>
            </a:r>
            <a:r>
              <a:rPr lang="ko-KR" altLang="en-US" sz="1700" dirty="0" smtClean="0"/>
              <a:t>정확성 유지 </a:t>
            </a:r>
            <a:r>
              <a:rPr lang="en-US" altLang="ko-KR" sz="1700" dirty="0" smtClean="0"/>
              <a:t>: </a:t>
            </a:r>
            <a:r>
              <a:rPr lang="ko-KR" altLang="en-US" sz="1700" dirty="0"/>
              <a:t>업무 처리의 자동화와 품질 개선을 위한 </a:t>
            </a:r>
            <a:r>
              <a:rPr lang="ko-KR" altLang="en-US" sz="1700" dirty="0" smtClean="0"/>
              <a:t>선택</a:t>
            </a:r>
            <a:endParaRPr lang="en-US" altLang="ko-KR" sz="1700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1862203" y="2854050"/>
            <a:ext cx="2752510" cy="1219200"/>
          </a:xfrm>
          <a:prstGeom prst="wedgeRoundRectCallout">
            <a:avLst>
              <a:gd name="adj1" fmla="val 62272"/>
              <a:gd name="adj2" fmla="val 25514"/>
              <a:gd name="adj3" fmla="val 16667"/>
            </a:avLst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업무 효율화 및 자동화</a:t>
            </a: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1859071" y="4521504"/>
            <a:ext cx="2752510" cy="1219200"/>
          </a:xfrm>
          <a:prstGeom prst="wedgeRoundRectCallout">
            <a:avLst>
              <a:gd name="adj1" fmla="val 62272"/>
              <a:gd name="adj2" fmla="val 25514"/>
              <a:gd name="adj3" fmla="val 16667"/>
            </a:avLst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배송 준비 신속화</a:t>
            </a: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1798780" y="6188958"/>
            <a:ext cx="2752510" cy="1219200"/>
          </a:xfrm>
          <a:prstGeom prst="wedgeRoundRectCallout">
            <a:avLst>
              <a:gd name="adj1" fmla="val 62272"/>
              <a:gd name="adj2" fmla="val 25514"/>
              <a:gd name="adj3" fmla="val 16667"/>
            </a:avLst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데이터의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실시간 </a:t>
            </a:r>
            <a:r>
              <a:rPr lang="ko-KR" altLang="en-US" dirty="0"/>
              <a:t>관리 및 추적</a:t>
            </a: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1791473" y="7856412"/>
            <a:ext cx="2752510" cy="1219200"/>
          </a:xfrm>
          <a:prstGeom prst="wedgeRoundRectCallout">
            <a:avLst>
              <a:gd name="adj1" fmla="val 62272"/>
              <a:gd name="adj2" fmla="val 25514"/>
              <a:gd name="adj3" fmla="val 16667"/>
            </a:avLst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사후 관리 및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보고의 </a:t>
            </a:r>
            <a:r>
              <a:rPr lang="ko-KR" altLang="en-US" dirty="0"/>
              <a:t>용이성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16338" y="3198256"/>
            <a:ext cx="9516421" cy="877163"/>
          </a:xfrm>
          <a:prstGeom prst="rect">
            <a:avLst/>
          </a:prstGeom>
          <a:noFill/>
          <a:ln w="19050"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반복적인 배송 상태 변경 작업을 수작업으로 처리하는 것은 시간과 자원을 많이 소모합니다</a:t>
            </a:r>
            <a:r>
              <a:rPr lang="en-US" altLang="ko-KR" sz="1700" dirty="0"/>
              <a:t>. </a:t>
            </a:r>
            <a:r>
              <a:rPr lang="ko-KR" altLang="en-US" sz="1700" dirty="0"/>
              <a:t>자동화된 </a:t>
            </a:r>
            <a:r>
              <a:rPr lang="en-US" altLang="ko-KR" sz="1700" dirty="0"/>
              <a:t>RPA </a:t>
            </a:r>
            <a:r>
              <a:rPr lang="ko-KR" altLang="en-US" sz="1700" dirty="0"/>
              <a:t>프로세스를 통해 결제 완료된 주문 중 특정 조건에 맞는 항목을 자동으로 식별하고</a:t>
            </a:r>
            <a:r>
              <a:rPr lang="en-US" altLang="ko-KR" sz="1700" dirty="0"/>
              <a:t>, </a:t>
            </a:r>
            <a:r>
              <a:rPr lang="ko-KR" altLang="en-US" sz="1700" dirty="0"/>
              <a:t>일괄적으로 상태를 업데이트함으로써 작업 시간을 크게 단축하고</a:t>
            </a:r>
            <a:r>
              <a:rPr lang="en-US" altLang="ko-KR" sz="1700" dirty="0"/>
              <a:t>, </a:t>
            </a:r>
            <a:r>
              <a:rPr lang="ko-KR" altLang="en-US" sz="1700" dirty="0"/>
              <a:t>오류를 줄일 수 있습니다</a:t>
            </a:r>
            <a:r>
              <a:rPr lang="en-US" altLang="ko-KR" sz="1700" dirty="0"/>
              <a:t>.</a:t>
            </a:r>
            <a:endParaRPr lang="ko-KR" altLang="en-US" sz="1700" dirty="0"/>
          </a:p>
        </p:txBody>
      </p:sp>
      <p:sp>
        <p:nvSpPr>
          <p:cNvPr id="21" name="직사각형 20"/>
          <p:cNvSpPr/>
          <p:nvPr/>
        </p:nvSpPr>
        <p:spPr>
          <a:xfrm>
            <a:off x="5527819" y="4865710"/>
            <a:ext cx="9516421" cy="877163"/>
          </a:xfrm>
          <a:prstGeom prst="rect">
            <a:avLst/>
          </a:prstGeom>
          <a:ln w="19050">
            <a:solidFill>
              <a:srgbClr val="3B8AFF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700" dirty="0"/>
              <a:t>‘</a:t>
            </a:r>
            <a:r>
              <a:rPr lang="ko-KR" altLang="en-US" sz="1700" dirty="0" err="1"/>
              <a:t>판매확인중</a:t>
            </a:r>
            <a:r>
              <a:rPr lang="ko-KR" altLang="en-US" sz="1700" dirty="0"/>
              <a:t>’ 상태에서 ‘</a:t>
            </a:r>
            <a:r>
              <a:rPr lang="ko-KR" altLang="en-US" sz="1700" dirty="0" err="1"/>
              <a:t>배송준비중</a:t>
            </a:r>
            <a:r>
              <a:rPr lang="ko-KR" altLang="en-US" sz="1700" dirty="0" smtClean="0"/>
              <a:t>’ </a:t>
            </a:r>
            <a:r>
              <a:rPr lang="ko-KR" altLang="en-US" sz="1700" dirty="0" err="1" smtClean="0"/>
              <a:t>으로의</a:t>
            </a:r>
            <a:r>
              <a:rPr lang="ko-KR" altLang="en-US" sz="1700" dirty="0" smtClean="0"/>
              <a:t> </a:t>
            </a:r>
            <a:r>
              <a:rPr lang="ko-KR" altLang="en-US" sz="1700" dirty="0"/>
              <a:t>전환이 신속하게 </a:t>
            </a:r>
            <a:r>
              <a:rPr lang="ko-KR" altLang="en-US" sz="1700" dirty="0" smtClean="0"/>
              <a:t>이루어짐으로써</a:t>
            </a:r>
            <a:r>
              <a:rPr lang="en-US" altLang="ko-KR" sz="1700" dirty="0" smtClean="0"/>
              <a:t>, </a:t>
            </a:r>
          </a:p>
          <a:p>
            <a:r>
              <a:rPr lang="ko-KR" altLang="en-US" sz="1700" dirty="0" smtClean="0"/>
              <a:t>배송 </a:t>
            </a:r>
            <a:r>
              <a:rPr lang="ko-KR" altLang="en-US" sz="1700" dirty="0"/>
              <a:t>절차가 더 빠르게 진행될 수 있습니다</a:t>
            </a:r>
            <a:r>
              <a:rPr lang="en-US" altLang="ko-KR" sz="1700" dirty="0"/>
              <a:t>. </a:t>
            </a:r>
            <a:endParaRPr lang="en-US" altLang="ko-KR" sz="1700" dirty="0" smtClean="0"/>
          </a:p>
          <a:p>
            <a:r>
              <a:rPr lang="ko-KR" altLang="en-US" sz="1700" dirty="0" smtClean="0"/>
              <a:t>이는 </a:t>
            </a:r>
            <a:r>
              <a:rPr lang="ko-KR" altLang="en-US" sz="1700" dirty="0"/>
              <a:t>고객에게 더 빠른 서비스와 신뢰성을 제공할 수 있게 해줍니다</a:t>
            </a:r>
            <a:r>
              <a:rPr lang="en-US" altLang="ko-KR" sz="1700" dirty="0"/>
              <a:t>.</a:t>
            </a:r>
            <a:endParaRPr lang="ko-KR" altLang="en-US" sz="1700" dirty="0"/>
          </a:p>
        </p:txBody>
      </p:sp>
      <p:sp>
        <p:nvSpPr>
          <p:cNvPr id="22" name="직사각형 21"/>
          <p:cNvSpPr/>
          <p:nvPr/>
        </p:nvSpPr>
        <p:spPr>
          <a:xfrm>
            <a:off x="5510200" y="6269385"/>
            <a:ext cx="9522580" cy="1138773"/>
          </a:xfrm>
          <a:prstGeom prst="rect">
            <a:avLst/>
          </a:prstGeom>
          <a:ln w="19050">
            <a:solidFill>
              <a:srgbClr val="3B8AFF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700" dirty="0"/>
              <a:t>자동화된 </a:t>
            </a:r>
            <a:r>
              <a:rPr lang="en-US" altLang="ko-KR" sz="1700" dirty="0"/>
              <a:t>RPA </a:t>
            </a:r>
            <a:r>
              <a:rPr lang="ko-KR" altLang="en-US" sz="1700" dirty="0"/>
              <a:t>프로세스가 데이터를 추출하고 파일로 </a:t>
            </a:r>
            <a:r>
              <a:rPr lang="ko-KR" altLang="en-US" sz="1700" dirty="0" smtClean="0"/>
              <a:t>저장함으로써</a:t>
            </a:r>
            <a:r>
              <a:rPr lang="en-US" altLang="ko-KR" sz="1700" dirty="0" smtClean="0"/>
              <a:t>, </a:t>
            </a:r>
            <a:r>
              <a:rPr lang="ko-KR" altLang="en-US" sz="1700" dirty="0" smtClean="0"/>
              <a:t>주문 </a:t>
            </a:r>
            <a:r>
              <a:rPr lang="ko-KR" altLang="en-US" sz="1700" dirty="0"/>
              <a:t>및 배송 정보의 추적이 용이해집니다</a:t>
            </a:r>
            <a:r>
              <a:rPr lang="en-US" altLang="ko-KR" sz="1700" dirty="0"/>
              <a:t>. </a:t>
            </a:r>
            <a:endParaRPr lang="en-US" altLang="ko-KR" sz="1700" dirty="0" smtClean="0"/>
          </a:p>
          <a:p>
            <a:r>
              <a:rPr lang="ko-KR" altLang="en-US" sz="1700" dirty="0" smtClean="0"/>
              <a:t>이를 </a:t>
            </a:r>
            <a:r>
              <a:rPr lang="ko-KR" altLang="en-US" sz="1700" dirty="0"/>
              <a:t>통해 전체 배송 과정이 보다 체계적으로 관리될 수 있고</a:t>
            </a:r>
            <a:r>
              <a:rPr lang="en-US" altLang="ko-KR" sz="1700" dirty="0"/>
              <a:t>, </a:t>
            </a:r>
            <a:r>
              <a:rPr lang="ko-KR" altLang="en-US" sz="1700" dirty="0"/>
              <a:t>추후 분석을 위한 데이터 기록이 자동으로 이루어집니다</a:t>
            </a:r>
            <a:r>
              <a:rPr lang="en-US" altLang="ko-KR" sz="1700" dirty="0"/>
              <a:t>.</a:t>
            </a:r>
            <a:endParaRPr lang="ko-KR" altLang="en-US" sz="1700" dirty="0"/>
          </a:p>
        </p:txBody>
      </p:sp>
      <p:sp>
        <p:nvSpPr>
          <p:cNvPr id="23" name="직사각형 22"/>
          <p:cNvSpPr/>
          <p:nvPr/>
        </p:nvSpPr>
        <p:spPr>
          <a:xfrm>
            <a:off x="5510201" y="8200618"/>
            <a:ext cx="9533920" cy="877163"/>
          </a:xfrm>
          <a:prstGeom prst="rect">
            <a:avLst/>
          </a:prstGeom>
          <a:ln w="19050">
            <a:solidFill>
              <a:srgbClr val="3B8AFF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700" dirty="0"/>
              <a:t>변경된 배송 상태에 대한 데이터를 파일로 저장하여 보고서 형태로 사용할 수 있게 </a:t>
            </a:r>
            <a:r>
              <a:rPr lang="ko-KR" altLang="en-US" sz="1700" dirty="0" smtClean="0"/>
              <a:t>함으로써</a:t>
            </a:r>
            <a:r>
              <a:rPr lang="en-US" altLang="ko-KR" sz="1700" dirty="0" smtClean="0"/>
              <a:t>, </a:t>
            </a:r>
            <a:r>
              <a:rPr lang="ko-KR" altLang="en-US" sz="1700" dirty="0"/>
              <a:t>관리자가 현황을 쉽게 파악하고 필요 시 신속하게 대응할 수 있습니다</a:t>
            </a:r>
            <a:r>
              <a:rPr lang="en-US" altLang="ko-KR" sz="1700" dirty="0"/>
              <a:t>. </a:t>
            </a:r>
            <a:endParaRPr lang="en-US" altLang="ko-KR" sz="1700" dirty="0" smtClean="0"/>
          </a:p>
          <a:p>
            <a:r>
              <a:rPr lang="ko-KR" altLang="en-US" sz="1700" dirty="0" smtClean="0"/>
              <a:t>이는 </a:t>
            </a:r>
            <a:r>
              <a:rPr lang="ko-KR" altLang="en-US" sz="1700" dirty="0"/>
              <a:t>배송 관련 문제를 미리 파악하고 개선할 수 있는 자료로 활용될 수 있습니다</a:t>
            </a:r>
            <a:r>
              <a:rPr lang="en-US" altLang="ko-KR" sz="1700" dirty="0"/>
              <a:t>.</a:t>
            </a:r>
            <a:endParaRPr lang="ko-KR" altLang="en-US" sz="1700" dirty="0"/>
          </a:p>
        </p:txBody>
      </p:sp>
      <p:sp>
        <p:nvSpPr>
          <p:cNvPr id="24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25" name="TextBox 19"/>
          <p:cNvSpPr txBox="1"/>
          <p:nvPr/>
        </p:nvSpPr>
        <p:spPr>
          <a:xfrm>
            <a:off x="1270000" y="1656632"/>
            <a:ext cx="772160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4-5-1. [RPA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자동화 </a:t>
            </a:r>
            <a:r>
              <a:rPr lang="en-US" altLang="ko-KR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27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58675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1249768" y="1659074"/>
            <a:ext cx="918963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4-5-4.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2572320"/>
            <a:ext cx="5791333" cy="417138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2604157"/>
            <a:ext cx="6265693" cy="5306887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3" name="왼쪽 화살표 2"/>
          <p:cNvSpPr/>
          <p:nvPr/>
        </p:nvSpPr>
        <p:spPr>
          <a:xfrm>
            <a:off x="13487400" y="3619500"/>
            <a:ext cx="2421107" cy="1295400"/>
          </a:xfrm>
          <a:prstGeom prst="leftArrow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해당 </a:t>
            </a:r>
            <a:r>
              <a:rPr lang="en-US" altLang="ko-KR" sz="1600" dirty="0" smtClean="0"/>
              <a:t>URL</a:t>
            </a:r>
            <a:r>
              <a:rPr lang="ko-KR" altLang="en-US" sz="1600" dirty="0" smtClean="0"/>
              <a:t>로 이동</a:t>
            </a:r>
            <a:endParaRPr lang="ko-KR" altLang="en-US" sz="1600" dirty="0"/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5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7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09446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716" y="2400299"/>
            <a:ext cx="5480884" cy="714295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1" y="2435267"/>
            <a:ext cx="6400800" cy="1734655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469" y="4559544"/>
            <a:ext cx="6400800" cy="1444070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3469" y="6346909"/>
            <a:ext cx="5714999" cy="2000250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801" y="8251510"/>
            <a:ext cx="3048000" cy="1231515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9067800" y="7886700"/>
            <a:ext cx="223385" cy="131141"/>
          </a:xfrm>
          <a:prstGeom prst="rect">
            <a:avLst/>
          </a:prstGeom>
          <a:solidFill>
            <a:schemeClr val="tx1"/>
          </a:solidFill>
          <a:ln w="19050">
            <a:solidFill>
              <a:srgbClr val="009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왼쪽 화살표 14"/>
          <p:cNvSpPr/>
          <p:nvPr/>
        </p:nvSpPr>
        <p:spPr>
          <a:xfrm>
            <a:off x="13298372" y="4915316"/>
            <a:ext cx="2421107" cy="1295400"/>
          </a:xfrm>
          <a:prstGeom prst="leftArrow">
            <a:avLst/>
          </a:prstGeom>
          <a:solidFill>
            <a:srgbClr val="3B8AFF"/>
          </a:solidFill>
          <a:ln w="19050"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비밀번호 입력 후 로그인</a:t>
            </a:r>
            <a:endParaRPr lang="ko-KR" altLang="en-US" sz="1600" dirty="0"/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6" name="TextBox 19"/>
          <p:cNvSpPr txBox="1"/>
          <p:nvPr/>
        </p:nvSpPr>
        <p:spPr>
          <a:xfrm>
            <a:off x="1249768" y="1659074"/>
            <a:ext cx="918963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4-5-4.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7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85620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03" y="2580149"/>
            <a:ext cx="5661435" cy="225855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2591109"/>
            <a:ext cx="4744673" cy="1423650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0" y="4381500"/>
            <a:ext cx="8064248" cy="4953000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0" name="왼쪽 화살표 9"/>
          <p:cNvSpPr/>
          <p:nvPr/>
        </p:nvSpPr>
        <p:spPr>
          <a:xfrm>
            <a:off x="11734800" y="2655234"/>
            <a:ext cx="2421107" cy="1295400"/>
          </a:xfrm>
          <a:prstGeom prst="leftArrow">
            <a:avLst/>
          </a:prstGeom>
          <a:solidFill>
            <a:srgbClr val="3B8AFF"/>
          </a:solidFill>
          <a:ln w="19050"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좌측 카테고리 중 </a:t>
            </a:r>
            <a:r>
              <a:rPr lang="ko-KR" altLang="en-US" sz="1600" dirty="0" err="1" smtClean="0"/>
              <a:t>주문관리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선택</a:t>
            </a:r>
            <a:endParaRPr lang="ko-KR" altLang="en-US" sz="1600" dirty="0"/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6" name="TextBox 19"/>
          <p:cNvSpPr txBox="1"/>
          <p:nvPr/>
        </p:nvSpPr>
        <p:spPr>
          <a:xfrm>
            <a:off x="1249768" y="1659074"/>
            <a:ext cx="918963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4-5-4.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7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49631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2476500"/>
            <a:ext cx="5877859" cy="4267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2476500"/>
            <a:ext cx="4267200" cy="1182370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0" y="3930562"/>
            <a:ext cx="4253872" cy="1178677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5380931"/>
            <a:ext cx="7443227" cy="4228829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4" name="왼쪽 화살표 13"/>
          <p:cNvSpPr/>
          <p:nvPr/>
        </p:nvSpPr>
        <p:spPr>
          <a:xfrm>
            <a:off x="11353800" y="3581024"/>
            <a:ext cx="3276600" cy="1554537"/>
          </a:xfrm>
          <a:prstGeom prst="leftArrow">
            <a:avLst/>
          </a:prstGeom>
          <a:solidFill>
            <a:srgbClr val="3B8AFF"/>
          </a:solidFill>
          <a:ln w="19050"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/>
              <a:t>검색창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구매상태</a:t>
            </a:r>
            <a:r>
              <a:rPr lang="ko-KR" altLang="en-US" sz="1600" dirty="0" smtClean="0"/>
              <a:t> 중 </a:t>
            </a:r>
            <a:r>
              <a:rPr lang="ko-KR" altLang="en-US" sz="1600" dirty="0" err="1" smtClean="0"/>
              <a:t>결제완료를</a:t>
            </a:r>
            <a:r>
              <a:rPr lang="ko-KR" altLang="en-US" sz="1600" dirty="0" smtClean="0"/>
              <a:t> 선택 후 검색</a:t>
            </a:r>
            <a:endParaRPr lang="en-US" altLang="ko-KR" sz="1600" dirty="0" smtClean="0"/>
          </a:p>
        </p:txBody>
      </p:sp>
      <p:sp>
        <p:nvSpPr>
          <p:cNvPr id="6" name="오른쪽 화살표 5"/>
          <p:cNvSpPr/>
          <p:nvPr/>
        </p:nvSpPr>
        <p:spPr>
          <a:xfrm>
            <a:off x="5257800" y="7282022"/>
            <a:ext cx="2286000" cy="1305755"/>
          </a:xfrm>
          <a:prstGeom prst="rightArrow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결제완료 항목들</a:t>
            </a:r>
            <a:endParaRPr lang="ko-KR" altLang="en-US" sz="1600" dirty="0"/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6" name="TextBox 19"/>
          <p:cNvSpPr txBox="1"/>
          <p:nvPr/>
        </p:nvSpPr>
        <p:spPr>
          <a:xfrm>
            <a:off x="1249768" y="1659074"/>
            <a:ext cx="918963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4-5-4.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7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60662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0" name="TextBox 8"/>
          <p:cNvSpPr txBox="1"/>
          <p:nvPr/>
        </p:nvSpPr>
        <p:spPr>
          <a:xfrm>
            <a:off x="2407444" y="1670149"/>
            <a:ext cx="1052513" cy="115639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14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1-4.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구조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Backoffice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324100"/>
            <a:ext cx="13770084" cy="742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51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69" y="2713027"/>
            <a:ext cx="5419725" cy="65055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869" y="2109777"/>
            <a:ext cx="4191000" cy="1206500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560" y="3480597"/>
            <a:ext cx="4191001" cy="1243511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4869" y="4888428"/>
            <a:ext cx="4191002" cy="1184296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560" y="6237044"/>
            <a:ext cx="7162800" cy="4041907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5" name="왼쪽 화살표 14"/>
          <p:cNvSpPr/>
          <p:nvPr/>
        </p:nvSpPr>
        <p:spPr>
          <a:xfrm>
            <a:off x="11285269" y="2356448"/>
            <a:ext cx="2421107" cy="1295400"/>
          </a:xfrm>
          <a:prstGeom prst="leftArrow">
            <a:avLst/>
          </a:prstGeom>
          <a:solidFill>
            <a:srgbClr val="3B8AFF"/>
          </a:solidFill>
          <a:ln w="19050"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/>
              <a:t>배송상태</a:t>
            </a:r>
            <a:r>
              <a:rPr lang="ko-KR" altLang="en-US" sz="1600" dirty="0" smtClean="0"/>
              <a:t> 변경 버튼 클릭</a:t>
            </a:r>
            <a:endParaRPr lang="ko-KR" altLang="en-US" sz="1600" dirty="0"/>
          </a:p>
        </p:txBody>
      </p:sp>
      <p:sp>
        <p:nvSpPr>
          <p:cNvPr id="16" name="왼쪽 화살표 15"/>
          <p:cNvSpPr/>
          <p:nvPr/>
        </p:nvSpPr>
        <p:spPr>
          <a:xfrm>
            <a:off x="14136962" y="6751627"/>
            <a:ext cx="3332771" cy="2189330"/>
          </a:xfrm>
          <a:prstGeom prst="leftArrow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결제완료 항목들 중 </a:t>
            </a:r>
            <a:r>
              <a:rPr lang="ko-KR" altLang="en-US" sz="1600" dirty="0" err="1" smtClean="0"/>
              <a:t>배송상태가</a:t>
            </a:r>
            <a:r>
              <a:rPr lang="ko-KR" altLang="en-US" sz="1600" dirty="0" smtClean="0"/>
              <a:t> 판매확인중인 항목들이 배송준비중으로 일괄 변경</a:t>
            </a:r>
            <a:endParaRPr lang="ko-KR" altLang="en-US" sz="1600" dirty="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49768" y="1659074"/>
            <a:ext cx="918963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4-5-4.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20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22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16804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400300"/>
            <a:ext cx="5562600" cy="647034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2543615"/>
            <a:ext cx="8828476" cy="2371285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9" name="왼쪽 화살표 8"/>
          <p:cNvSpPr/>
          <p:nvPr/>
        </p:nvSpPr>
        <p:spPr>
          <a:xfrm>
            <a:off x="15019189" y="3764225"/>
            <a:ext cx="2421107" cy="1295400"/>
          </a:xfrm>
          <a:prstGeom prst="leftArrow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변경된 항목들 데이터 추출</a:t>
            </a:r>
            <a:endParaRPr lang="ko-KR" altLang="en-US" sz="1600" dirty="0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4" name="TextBox 19"/>
          <p:cNvSpPr txBox="1"/>
          <p:nvPr/>
        </p:nvSpPr>
        <p:spPr>
          <a:xfrm>
            <a:off x="1249768" y="1659074"/>
            <a:ext cx="918963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4-5-4.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5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7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18310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768" y="2588499"/>
            <a:ext cx="5564520" cy="27074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18" y="5600700"/>
            <a:ext cx="5530370" cy="1524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4079" y="2695520"/>
            <a:ext cx="4745860" cy="2125969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8382000" y="3162300"/>
            <a:ext cx="304800" cy="779899"/>
          </a:xfrm>
          <a:prstGeom prst="rect">
            <a:avLst/>
          </a:prstGeom>
          <a:solidFill>
            <a:schemeClr val="tx1"/>
          </a:solidFill>
          <a:ln w="19050">
            <a:solidFill>
              <a:srgbClr val="009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599" y="5000882"/>
            <a:ext cx="7884187" cy="4638417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4" name="왼쪽 화살표 13"/>
          <p:cNvSpPr/>
          <p:nvPr/>
        </p:nvSpPr>
        <p:spPr>
          <a:xfrm>
            <a:off x="13773702" y="6286500"/>
            <a:ext cx="3156168" cy="1981200"/>
          </a:xfrm>
          <a:prstGeom prst="leftArrow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메시지 창이 뜨면 해당 경로에 데이터를 추출한 엑셀파일 생성 </a:t>
            </a:r>
            <a:endParaRPr lang="ko-KR" altLang="en-US" sz="1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7599" y="2695520"/>
            <a:ext cx="2778107" cy="2125969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5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6" name="TextBox 19"/>
          <p:cNvSpPr txBox="1"/>
          <p:nvPr/>
        </p:nvSpPr>
        <p:spPr>
          <a:xfrm>
            <a:off x="1249768" y="1659074"/>
            <a:ext cx="918963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4-5-4.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7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08842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D11A-05CA-E172-36BA-E9521F64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4F4F6D3D-0DE1-B5B9-7240-DB97B4076DDC}"/>
              </a:ext>
            </a:extLst>
          </p:cNvPr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CEE83CA-E3F1-3CEA-F209-BE682178B76B}"/>
                </a:ext>
              </a:extLst>
            </p:cNvPr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B23FAA2C-48E5-92C0-B6AD-118942A55D40}"/>
                </a:ext>
              </a:extLst>
            </p:cNvPr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DB910E2-71B2-EA25-2896-7966F284C657}"/>
              </a:ext>
            </a:extLst>
          </p:cNvPr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0B768D6-C736-8FB2-6434-4884BC20538B}"/>
              </a:ext>
            </a:extLst>
          </p:cNvPr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90D3606-C913-B71A-B0AF-6B4B05182A27}"/>
              </a:ext>
            </a:extLst>
          </p:cNvPr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C9DFBDB3-8D73-F82D-61DC-F9A5A6CEB265}"/>
              </a:ext>
            </a:extLst>
          </p:cNvPr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2620850A-D46C-A673-79B3-D843E87A945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612434C-7D6E-E579-DFBE-90ACA7C8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FF85FBB3-DEAB-C7B1-56C3-DB61871A2737}"/>
              </a:ext>
            </a:extLst>
          </p:cNvPr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3FF9F2-BB22-5E85-8BB5-C6BFD3483B5D}"/>
              </a:ext>
            </a:extLst>
          </p:cNvPr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D01DD5B2-B0EC-DA46-069C-DF3A53723E09}"/>
              </a:ext>
            </a:extLst>
          </p:cNvPr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8C4EC67-E9FF-1BED-794B-1A1AF7206065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 smtClean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04-5</a:t>
            </a:r>
            <a:endParaRPr lang="en-US" altLang="ko-KR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553DF2B-2C0E-8921-0A2F-61E7C0782C86}"/>
              </a:ext>
            </a:extLst>
          </p:cNvPr>
          <p:cNvSpPr txBox="1"/>
          <p:nvPr/>
        </p:nvSpPr>
        <p:spPr>
          <a:xfrm>
            <a:off x="7467600" y="6858677"/>
            <a:ext cx="5827070" cy="48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API </a:t>
            </a: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규격서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47079561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8677561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4-5-1.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식품의약품안전처 건강기능식품 품목제조신고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API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승인요청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143" y="2117903"/>
            <a:ext cx="9485714" cy="40571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1143" y="6175046"/>
            <a:ext cx="9495238" cy="3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1843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8677561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4-5-1.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식품의약품안전처 건강기능식품 품목제조신고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API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승인요청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117903"/>
            <a:ext cx="9504762" cy="8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3843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6781800" cy="4934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cs typeface="Noto Sans Bold"/>
                <a:sym typeface="Noto Sans Bold"/>
              </a:rPr>
              <a:t>프로젝트 소감</a:t>
            </a:r>
            <a:endParaRPr lang="en-US" altLang="ko-KR" sz="3200" b="1" dirty="0">
              <a:solidFill>
                <a:schemeClr val="bg1"/>
              </a:solidFill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05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6019477" y="4828029"/>
            <a:ext cx="11353800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소감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480619" y="3279982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10386482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762000" y="1207135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5–2.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Noto Sans Bold"/>
                <a:sym typeface="Noto Sans Bold"/>
              </a:rPr>
              <a:t>자체 </a:t>
            </a:r>
            <a:r>
              <a:rPr lang="ko-KR" altLang="en-US" sz="2000" b="1" dirty="0">
                <a:latin typeface="맑은 고딕" panose="020B0503020000020004" pitchFamily="50" charset="-127"/>
                <a:cs typeface="Noto Sans Bold"/>
                <a:sym typeface="Noto Sans Bold"/>
              </a:rPr>
              <a:t>평가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Noto Sans Bold"/>
                <a:sym typeface="Noto Sans Bold"/>
              </a:rPr>
              <a:t>의견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5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5334000" cy="290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5. </a:t>
            </a:r>
            <a:r>
              <a:rPr lang="ko-KR" altLang="en-US" b="1" dirty="0">
                <a:latin typeface="맑은 고딕" panose="020B0503020000020004" pitchFamily="50" charset="-127"/>
                <a:cs typeface="Noto Sans Bold"/>
                <a:sym typeface="Noto Sans Bold"/>
              </a:rPr>
              <a:t>프로젝트 기대 효과 및 자체 평가 </a:t>
            </a:r>
            <a:r>
              <a:rPr lang="ko-KR" altLang="en-US" b="1" dirty="0" smtClean="0">
                <a:latin typeface="맑은 고딕" panose="020B0503020000020004" pitchFamily="50" charset="-127"/>
                <a:cs typeface="Noto Sans Bold"/>
                <a:sym typeface="Noto Sans Bold"/>
              </a:rPr>
              <a:t>의견</a:t>
            </a:r>
            <a:endParaRPr lang="en-US" altLang="ko-KR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70000" y="2705100"/>
            <a:ext cx="3733800" cy="7010400"/>
          </a:xfrm>
          <a:prstGeom prst="rect">
            <a:avLst/>
          </a:prstGeom>
          <a:solidFill>
            <a:srgbClr val="3B8A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5384800" y="2705100"/>
            <a:ext cx="3733800" cy="7010400"/>
          </a:xfrm>
          <a:prstGeom prst="rect">
            <a:avLst/>
          </a:prstGeom>
          <a:solidFill>
            <a:srgbClr val="3B8A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9499600" y="2705100"/>
            <a:ext cx="3733800" cy="7010400"/>
          </a:xfrm>
          <a:prstGeom prst="rect">
            <a:avLst/>
          </a:prstGeom>
          <a:solidFill>
            <a:srgbClr val="3B8A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13614400" y="2705100"/>
            <a:ext cx="3733800" cy="7010400"/>
          </a:xfrm>
          <a:prstGeom prst="rect">
            <a:avLst/>
          </a:prstGeom>
          <a:solidFill>
            <a:srgbClr val="3B8A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600200" y="2933700"/>
            <a:ext cx="3048000" cy="15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err="1" smtClean="0">
                <a:solidFill>
                  <a:schemeClr val="tx1"/>
                </a:solidFill>
              </a:rPr>
              <a:t>진유혁</a:t>
            </a:r>
            <a:r>
              <a:rPr lang="ko-KR" altLang="en-US" sz="3200" b="1" dirty="0" smtClean="0">
                <a:solidFill>
                  <a:schemeClr val="tx1"/>
                </a:solidFill>
              </a:rPr>
              <a:t> </a:t>
            </a:r>
            <a:r>
              <a:rPr lang="en-US" altLang="ko-KR" sz="3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3200" b="1" dirty="0" smtClean="0">
                <a:solidFill>
                  <a:schemeClr val="tx1"/>
                </a:solidFill>
              </a:rPr>
              <a:t>팀장</a:t>
            </a:r>
            <a:r>
              <a:rPr lang="en-US" altLang="ko-KR" sz="3200" b="1" dirty="0" smtClean="0">
                <a:solidFill>
                  <a:schemeClr val="tx1"/>
                </a:solidFill>
              </a:rPr>
              <a:t>)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727700" y="2959100"/>
            <a:ext cx="3048000" cy="15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chemeClr val="tx1"/>
                </a:solidFill>
              </a:rPr>
              <a:t>김민선 </a:t>
            </a:r>
            <a:r>
              <a:rPr lang="en-US" altLang="ko-KR" sz="3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3200" b="1" dirty="0" err="1" smtClean="0">
                <a:solidFill>
                  <a:schemeClr val="tx1"/>
                </a:solidFill>
              </a:rPr>
              <a:t>부팀장</a:t>
            </a:r>
            <a:r>
              <a:rPr lang="en-US" altLang="ko-KR" sz="3200" b="1" dirty="0" smtClean="0">
                <a:solidFill>
                  <a:schemeClr val="tx1"/>
                </a:solidFill>
              </a:rPr>
              <a:t>)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9842500" y="2959100"/>
            <a:ext cx="3048000" cy="15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chemeClr val="tx1"/>
                </a:solidFill>
              </a:rPr>
              <a:t>박지수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3957300" y="2933700"/>
            <a:ext cx="3048000" cy="15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err="1" smtClean="0">
                <a:solidFill>
                  <a:schemeClr val="tx1"/>
                </a:solidFill>
              </a:rPr>
              <a:t>이청민</a:t>
            </a:r>
            <a:endParaRPr lang="ko-KR" altLang="en-US" sz="3200" b="1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574800" y="4914900"/>
            <a:ext cx="3124200" cy="4318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KDT</a:t>
            </a:r>
            <a:r>
              <a:rPr lang="ko-KR" altLang="en-US" dirty="0">
                <a:solidFill>
                  <a:schemeClr val="tx1"/>
                </a:solidFill>
              </a:rPr>
              <a:t>과정을 통해 실제 업무가 진행되는 프로젝트 과정을 이해할 수 있었습니다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 err="1">
                <a:solidFill>
                  <a:schemeClr val="tx1"/>
                </a:solidFill>
              </a:rPr>
              <a:t>백문불여일견이라</a:t>
            </a:r>
            <a:r>
              <a:rPr lang="ko-KR" altLang="en-US" dirty="0">
                <a:solidFill>
                  <a:schemeClr val="tx1"/>
                </a:solidFill>
              </a:rPr>
              <a:t> 했듯이 과정을 이해하고 </a:t>
            </a:r>
            <a:r>
              <a:rPr lang="ko-KR" altLang="en-US" dirty="0" err="1">
                <a:solidFill>
                  <a:schemeClr val="tx1"/>
                </a:solidFill>
              </a:rPr>
              <a:t>체험한바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뜻깊은</a:t>
            </a:r>
            <a:r>
              <a:rPr lang="ko-KR" altLang="en-US" dirty="0">
                <a:solidFill>
                  <a:schemeClr val="tx1"/>
                </a:solidFill>
              </a:rPr>
              <a:t> 경험이었습니다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5689600" y="4914900"/>
            <a:ext cx="3124200" cy="4318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지난 </a:t>
            </a:r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r>
              <a:rPr lang="ko-KR" altLang="en-US" dirty="0" smtClean="0">
                <a:solidFill>
                  <a:schemeClr val="tx1"/>
                </a:solidFill>
              </a:rPr>
              <a:t>개월 동안 배웠던 기술들을 활용할 수 있어서 매우 좋은 시간이었습니다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프로젝트를 진행하면서 오류들로 인해 많은 어려움을 겼었지만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팀원들과 함께 협업 하여 문제들을 해결할 수 있었습니다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프로젝트를 무사히 마칠 수 있도록 도움을 주신 팀원분들에게 감사드립니다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9804400" y="4914900"/>
            <a:ext cx="3124200" cy="4318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최종 프로젝트를 진행하며 스스로에 대한 많은 부족함을 느꼈습니다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모르는 부분에 대해서 팀원들에게 도움을 구하며 하나씩 해결해가는 과정에서 팀원 협업의 중요성을 알았습니다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이 자리를 빌어 모든 팀원분들에게 감사함을 전하고 싶습니다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14009742" y="4914900"/>
            <a:ext cx="3124200" cy="4318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최종 프로젝트를 진행하며 </a:t>
            </a:r>
            <a:r>
              <a:rPr lang="ko-KR" altLang="en-US" dirty="0" smtClean="0">
                <a:solidFill>
                  <a:schemeClr val="tx1"/>
                </a:solidFill>
              </a:rPr>
              <a:t>실력에 대한 많은 부족함을 느꼈던 것 같습니다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평소 맡는 파트가 아닌 다양한 역할에 관심을 가지고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능력을 키우기 위한 공부가 필요함을 체감했습니다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원활한 소통으로 차근차근 마무리되는 프로젝트를 보며 팀원 분들께 감사함을 느꼈습니다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31991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19600" y="4152900"/>
            <a:ext cx="11664069" cy="219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30"/>
              </a:lnSpc>
            </a:pPr>
            <a:r>
              <a:rPr lang="en-US" sz="13521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Thank You.</a:t>
            </a:r>
          </a:p>
        </p:txBody>
      </p:sp>
      <p:sp>
        <p:nvSpPr>
          <p:cNvPr id="6" name="AutoShape 6"/>
          <p:cNvSpPr/>
          <p:nvPr/>
        </p:nvSpPr>
        <p:spPr>
          <a:xfrm>
            <a:off x="762002" y="1104900"/>
            <a:ext cx="1676400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팀 구성 및 역할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/>
          <p:cNvSpPr/>
          <p:nvPr/>
        </p:nvSpPr>
        <p:spPr>
          <a:xfrm>
            <a:off x="7618582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팀 구성 및 역할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540202" y="2997799"/>
            <a:ext cx="3538728" cy="4114800"/>
          </a:xfrm>
          <a:custGeom>
            <a:avLst/>
            <a:gdLst/>
            <a:ahLst/>
            <a:cxnLst/>
            <a:rect l="l" t="t" r="r" b="b"/>
            <a:pathLst>
              <a:path w="3538728" h="4114800">
                <a:moveTo>
                  <a:pt x="0" y="0"/>
                </a:moveTo>
                <a:lnTo>
                  <a:pt x="3538728" y="0"/>
                </a:lnTo>
                <a:lnTo>
                  <a:pt x="35387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24375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그림 1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2.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팀 구성 및 역할 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70000" y="1656632"/>
            <a:ext cx="6543961" cy="296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팀 구성 및 역할  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88296"/>
              </p:ext>
            </p:extLst>
          </p:nvPr>
        </p:nvGraphicFramePr>
        <p:xfrm>
          <a:off x="1270000" y="2781300"/>
          <a:ext cx="15316200" cy="5562598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306381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046026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10206362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703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 업무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진유혁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궁서" panose="02030600000101010101" pitchFamily="18" charset="-127"/>
                        <a:ea typeface="궁서" panose="02030600000101010101" pitchFamily="18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김민선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부팀장</a:t>
                      </a: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박지수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908362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이청민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명성완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멘토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grpSp>
        <p:nvGrpSpPr>
          <p:cNvPr id="42" name="그룹 4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6705599" y="3710784"/>
            <a:ext cx="1371603" cy="439105"/>
            <a:chOff x="4574108" y="3307757"/>
            <a:chExt cx="1113682" cy="326913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4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DB </a:t>
                </a: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4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229598" y="3708469"/>
            <a:ext cx="1371604" cy="439105"/>
            <a:chOff x="4574107" y="3307757"/>
            <a:chExt cx="1113683" cy="326913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6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5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9525000" y="3717824"/>
            <a:ext cx="1371603" cy="439105"/>
            <a:chOff x="4574108" y="3307757"/>
            <a:chExt cx="1113682" cy="326913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68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65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1125200" y="3723552"/>
            <a:ext cx="1371604" cy="439105"/>
            <a:chOff x="4574107" y="3307757"/>
            <a:chExt cx="1113683" cy="326913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30578" cy="326913"/>
                <a:chOff x="4665552" y="3307757"/>
                <a:chExt cx="996141" cy="358635"/>
              </a:xfrm>
            </p:grpSpPr>
            <p:sp>
              <p:nvSpPr>
                <p:cNvPr id="75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99614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72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420600" y="3715509"/>
            <a:ext cx="1371605" cy="439105"/>
            <a:chOff x="4574106" y="3307757"/>
            <a:chExt cx="1113684" cy="326913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8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7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6705603" y="7599995"/>
            <a:ext cx="2743198" cy="439105"/>
            <a:chOff x="4574109" y="3307757"/>
            <a:chExt cx="2227357" cy="326913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227357" cy="326913"/>
              <a:chOff x="4665549" y="3307757"/>
              <a:chExt cx="2227357" cy="326913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670519" cy="326913"/>
                <a:chOff x="4665552" y="3307757"/>
                <a:chExt cx="1788213" cy="358635"/>
              </a:xfrm>
            </p:grpSpPr>
            <p:sp>
              <p:nvSpPr>
                <p:cNvPr id="9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78821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874248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1"/>
                <a:r>
                  <a:rPr lang="ko-KR" altLang="en-US" sz="12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프로젝트 질의 응답</a:t>
                </a:r>
              </a:p>
            </p:txBody>
          </p:sp>
        </p:grpSp>
        <p:pic>
          <p:nvPicPr>
            <p:cNvPr id="8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sp>
        <p:nvSpPr>
          <p:cNvPr id="1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814D27F-8614-8610-9512-4E4ACC1A0646}"/>
              </a:ext>
            </a:extLst>
          </p:cNvPr>
          <p:cNvGrpSpPr/>
          <p:nvPr/>
        </p:nvGrpSpPr>
        <p:grpSpPr>
          <a:xfrm>
            <a:off x="13716000" y="3722549"/>
            <a:ext cx="1371603" cy="439105"/>
            <a:chOff x="4574108" y="3307757"/>
            <a:chExt cx="1113682" cy="32691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CE672AF-6279-2C09-1032-E1BE76399E6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1BDB427-531D-B22B-6BF4-1A50D2B661AB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10" name="사각형: 둥근 모서리 41">
                  <a:extLst>
                    <a:ext uri="{FF2B5EF4-FFF2-40B4-BE49-F238E27FC236}">
                      <a16:creationId xmlns:a16="http://schemas.microsoft.com/office/drawing/2014/main" id="{FF24B46D-FC1F-F903-6161-12B9EEF2FB9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D4F1F677-4840-2495-31E8-722E725A6552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BFD04A-E820-7CA1-92D0-AEFBD33C8C2B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Android</a:t>
                </a:r>
              </a:p>
            </p:txBody>
          </p:sp>
        </p:grpSp>
        <p:pic>
          <p:nvPicPr>
            <p:cNvPr id="7" name="그래픽 105">
              <a:extLst>
                <a:ext uri="{FF2B5EF4-FFF2-40B4-BE49-F238E27FC236}">
                  <a16:creationId xmlns:a16="http://schemas.microsoft.com/office/drawing/2014/main" id="{3CA47696-454A-09C7-40AA-82EFBF346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9CFC9C7-667B-DB68-8419-BECD3A1A7EE5}"/>
              </a:ext>
            </a:extLst>
          </p:cNvPr>
          <p:cNvGrpSpPr/>
          <p:nvPr/>
        </p:nvGrpSpPr>
        <p:grpSpPr>
          <a:xfrm>
            <a:off x="15240000" y="3713795"/>
            <a:ext cx="1371603" cy="439105"/>
            <a:chOff x="4574108" y="3307757"/>
            <a:chExt cx="1113682" cy="32691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C35F100-45FC-D7A1-095B-529C199B7AC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6FF3EB6-9CBF-E1E9-254E-E28C967D74AD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17" name="사각형: 둥근 모서리 41">
                  <a:extLst>
                    <a:ext uri="{FF2B5EF4-FFF2-40B4-BE49-F238E27FC236}">
                      <a16:creationId xmlns:a16="http://schemas.microsoft.com/office/drawing/2014/main" id="{13230549-1AB0-0646-8048-131EB877F680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8D1FE219-7CE4-0A34-ADF2-4C97E80071B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117DEF-14D5-0C5B-385F-F90E0756EA9A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4" name="그래픽 105">
              <a:extLst>
                <a:ext uri="{FF2B5EF4-FFF2-40B4-BE49-F238E27FC236}">
                  <a16:creationId xmlns:a16="http://schemas.microsoft.com/office/drawing/2014/main" id="{302E717D-B3D9-8161-C913-1820C88B5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14F0F64-0FF6-D329-1A68-24F1013C467C}"/>
              </a:ext>
            </a:extLst>
          </p:cNvPr>
          <p:cNvGrpSpPr/>
          <p:nvPr/>
        </p:nvGrpSpPr>
        <p:grpSpPr>
          <a:xfrm>
            <a:off x="8225447" y="4686300"/>
            <a:ext cx="1371604" cy="439105"/>
            <a:chOff x="4574107" y="3307757"/>
            <a:chExt cx="1113683" cy="326913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6933245-092F-5E95-F327-A7C4E227BDD7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F1EEDE05-F41F-216F-05F1-60394D20B78E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25" name="사각형: 둥근 모서리 41">
                  <a:extLst>
                    <a:ext uri="{FF2B5EF4-FFF2-40B4-BE49-F238E27FC236}">
                      <a16:creationId xmlns:a16="http://schemas.microsoft.com/office/drawing/2014/main" id="{E2A12D14-6BE0-8F6E-EA63-D6101B342FC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06E176D2-6148-5546-2A06-C3C8B50BEFD5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833A1E-769F-D64E-9CD1-C75CF148464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2" name="그래픽 105">
              <a:extLst>
                <a:ext uri="{FF2B5EF4-FFF2-40B4-BE49-F238E27FC236}">
                  <a16:creationId xmlns:a16="http://schemas.microsoft.com/office/drawing/2014/main" id="{F40C2B4B-798E-5C22-0A1B-513118EBB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0364941-F95B-0160-6D71-F99280BBC34D}"/>
              </a:ext>
            </a:extLst>
          </p:cNvPr>
          <p:cNvGrpSpPr/>
          <p:nvPr/>
        </p:nvGrpSpPr>
        <p:grpSpPr>
          <a:xfrm>
            <a:off x="6705600" y="4686300"/>
            <a:ext cx="1371603" cy="439105"/>
            <a:chOff x="4574108" y="3307757"/>
            <a:chExt cx="1113682" cy="32691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C934C93-877B-F42A-2313-FBE4D46E58F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5E444CF-7099-CC16-EE77-A1414FDB78CC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32" name="사각형: 둥근 모서리 41">
                  <a:extLst>
                    <a:ext uri="{FF2B5EF4-FFF2-40B4-BE49-F238E27FC236}">
                      <a16:creationId xmlns:a16="http://schemas.microsoft.com/office/drawing/2014/main" id="{3A59B29B-392A-C07E-9508-FF68D58BB8B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92C4C4B-BE0D-82EE-5EA8-6729464A3A66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D22C9E-C815-27E3-AE77-6DD2E8D03537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9" name="그래픽 105">
              <a:extLst>
                <a:ext uri="{FF2B5EF4-FFF2-40B4-BE49-F238E27FC236}">
                  <a16:creationId xmlns:a16="http://schemas.microsoft.com/office/drawing/2014/main" id="{2793937F-DF89-82A0-F810-CA8BED9B9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1AE77EC-94B7-60C1-8A0F-256DC4536D53}"/>
              </a:ext>
            </a:extLst>
          </p:cNvPr>
          <p:cNvGrpSpPr/>
          <p:nvPr/>
        </p:nvGrpSpPr>
        <p:grpSpPr>
          <a:xfrm>
            <a:off x="9524992" y="4693340"/>
            <a:ext cx="1371606" cy="439105"/>
            <a:chOff x="4574105" y="3307757"/>
            <a:chExt cx="1113685" cy="32691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87FB332-9653-F0DC-7E13-28ED3DC4A3C5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319378B3-6D09-E54A-1842-66E8BCA96502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40" name="사각형: 둥근 모서리 41">
                  <a:extLst>
                    <a:ext uri="{FF2B5EF4-FFF2-40B4-BE49-F238E27FC236}">
                      <a16:creationId xmlns:a16="http://schemas.microsoft.com/office/drawing/2014/main" id="{723AA000-9553-5138-C8DB-3AE46E919149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391D6758-1BB3-A806-3BE5-C3414F4A458D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8C1289A-F2CC-1BCE-DFDE-7488D110A590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36" name="그래픽 105">
              <a:extLst>
                <a:ext uri="{FF2B5EF4-FFF2-40B4-BE49-F238E27FC236}">
                  <a16:creationId xmlns:a16="http://schemas.microsoft.com/office/drawing/2014/main" id="{9D7FCD69-DD16-D6FD-CD5F-C163E4046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442BB63-A888-6C9D-861B-6D901EBC3FFF}"/>
              </a:ext>
            </a:extLst>
          </p:cNvPr>
          <p:cNvGrpSpPr/>
          <p:nvPr/>
        </p:nvGrpSpPr>
        <p:grpSpPr>
          <a:xfrm>
            <a:off x="11125195" y="4686300"/>
            <a:ext cx="1371605" cy="439105"/>
            <a:chOff x="4574106" y="3307757"/>
            <a:chExt cx="1113684" cy="326913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42876683-1433-AEA1-6C2D-13E9E02A6262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32D45FE3-8A99-D9A2-987B-CE5CF115F8D1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54" name="사각형: 둥근 모서리 41">
                  <a:extLst>
                    <a:ext uri="{FF2B5EF4-FFF2-40B4-BE49-F238E27FC236}">
                      <a16:creationId xmlns:a16="http://schemas.microsoft.com/office/drawing/2014/main" id="{5730C626-3C92-D383-4648-F1A70AE61DBE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1B35027A-7E9A-355A-DBBE-7FCB0A3E241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CA1DEFE-8090-DFBC-5630-B8D3933A044A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51" name="그래픽 105">
              <a:extLst>
                <a:ext uri="{FF2B5EF4-FFF2-40B4-BE49-F238E27FC236}">
                  <a16:creationId xmlns:a16="http://schemas.microsoft.com/office/drawing/2014/main" id="{5D0A16B9-2BD4-1F52-5BFD-9A4500A22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9C77A55E-0919-5777-30F2-61DBAE84AC7D}"/>
              </a:ext>
            </a:extLst>
          </p:cNvPr>
          <p:cNvGrpSpPr/>
          <p:nvPr/>
        </p:nvGrpSpPr>
        <p:grpSpPr>
          <a:xfrm>
            <a:off x="12425676" y="4686300"/>
            <a:ext cx="1371603" cy="439105"/>
            <a:chOff x="4574108" y="3307757"/>
            <a:chExt cx="1113682" cy="326913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F9169C56-86CB-A6CA-46ED-CE0E07E4053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52" name="그룹 151">
                <a:extLst>
                  <a:ext uri="{FF2B5EF4-FFF2-40B4-BE49-F238E27FC236}">
                    <a16:creationId xmlns:a16="http://schemas.microsoft.com/office/drawing/2014/main" id="{9DA51E52-EFE2-79B7-17F9-4F74AE22D22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154" name="사각형: 둥근 모서리 41">
                  <a:extLst>
                    <a:ext uri="{FF2B5EF4-FFF2-40B4-BE49-F238E27FC236}">
                      <a16:creationId xmlns:a16="http://schemas.microsoft.com/office/drawing/2014/main" id="{564BEF9B-50D6-6019-6B31-2D43C830145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5" name="타원 154">
                  <a:extLst>
                    <a:ext uri="{FF2B5EF4-FFF2-40B4-BE49-F238E27FC236}">
                      <a16:creationId xmlns:a16="http://schemas.microsoft.com/office/drawing/2014/main" id="{2A847D73-A665-2D3E-4462-F53A5D3FCAD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EE454BF1-300C-0504-5CFA-618B1B046F58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1" name="그래픽 105">
              <a:extLst>
                <a:ext uri="{FF2B5EF4-FFF2-40B4-BE49-F238E27FC236}">
                  <a16:creationId xmlns:a16="http://schemas.microsoft.com/office/drawing/2014/main" id="{1643F2C5-9E03-F6F6-B4C0-13B22D414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2FB330C4-1D48-FB09-B317-D2A38C142F2B}"/>
              </a:ext>
            </a:extLst>
          </p:cNvPr>
          <p:cNvGrpSpPr/>
          <p:nvPr/>
        </p:nvGrpSpPr>
        <p:grpSpPr>
          <a:xfrm>
            <a:off x="8225447" y="5692609"/>
            <a:ext cx="1371604" cy="439105"/>
            <a:chOff x="4574107" y="3307757"/>
            <a:chExt cx="1113683" cy="326913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BE9E0B79-2732-CA59-6D8D-E4C0861A37E0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49F08B0C-4656-F64C-A00D-0DF46F329B5E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161" name="사각형: 둥근 모서리 41">
                  <a:extLst>
                    <a:ext uri="{FF2B5EF4-FFF2-40B4-BE49-F238E27FC236}">
                      <a16:creationId xmlns:a16="http://schemas.microsoft.com/office/drawing/2014/main" id="{C241F11C-8D9A-7C31-5872-AB8A2D47D2D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2" name="타원 161">
                  <a:extLst>
                    <a:ext uri="{FF2B5EF4-FFF2-40B4-BE49-F238E27FC236}">
                      <a16:creationId xmlns:a16="http://schemas.microsoft.com/office/drawing/2014/main" id="{B4282043-174E-7181-9839-BF82CE37D596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3BE2693B-67D3-6234-A8DB-9F8E7EA08C60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8" name="그래픽 105">
              <a:extLst>
                <a:ext uri="{FF2B5EF4-FFF2-40B4-BE49-F238E27FC236}">
                  <a16:creationId xmlns:a16="http://schemas.microsoft.com/office/drawing/2014/main" id="{A74280BE-16FC-9610-B3F5-C2FAEDE82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FAAFD0A7-A4C6-EA28-4915-2CEF3610EB38}"/>
              </a:ext>
            </a:extLst>
          </p:cNvPr>
          <p:cNvGrpSpPr/>
          <p:nvPr/>
        </p:nvGrpSpPr>
        <p:grpSpPr>
          <a:xfrm>
            <a:off x="6705600" y="5692609"/>
            <a:ext cx="1371603" cy="439105"/>
            <a:chOff x="4574108" y="3307757"/>
            <a:chExt cx="1113682" cy="326913"/>
          </a:xfrm>
        </p:grpSpPr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61EED94C-E098-C9BF-4EEE-E88C6FA28F4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2F9BD660-F7DE-B1F3-8A86-D305D6E03BCB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168" name="사각형: 둥근 모서리 41">
                  <a:extLst>
                    <a:ext uri="{FF2B5EF4-FFF2-40B4-BE49-F238E27FC236}">
                      <a16:creationId xmlns:a16="http://schemas.microsoft.com/office/drawing/2014/main" id="{B8E17B50-8B86-83CE-BB89-C84FE4A1B2A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9" name="타원 168">
                  <a:extLst>
                    <a:ext uri="{FF2B5EF4-FFF2-40B4-BE49-F238E27FC236}">
                      <a16:creationId xmlns:a16="http://schemas.microsoft.com/office/drawing/2014/main" id="{41ACB34E-CE95-2B72-D34C-AE07C1110CD5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6DFB5B68-E87B-E89C-EC7E-F91CF61612F3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5" name="그래픽 105">
              <a:extLst>
                <a:ext uri="{FF2B5EF4-FFF2-40B4-BE49-F238E27FC236}">
                  <a16:creationId xmlns:a16="http://schemas.microsoft.com/office/drawing/2014/main" id="{CF2AE6E0-6A3F-3515-0171-63F1BBCF3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1225713-A4D9-0ACD-1D95-9A247B9DA56E}"/>
              </a:ext>
            </a:extLst>
          </p:cNvPr>
          <p:cNvGrpSpPr/>
          <p:nvPr/>
        </p:nvGrpSpPr>
        <p:grpSpPr>
          <a:xfrm>
            <a:off x="9524992" y="5699649"/>
            <a:ext cx="1371606" cy="439105"/>
            <a:chOff x="4574105" y="3307757"/>
            <a:chExt cx="1113685" cy="326913"/>
          </a:xfrm>
        </p:grpSpPr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660264E0-8BD4-12EB-1B54-1B650A407B51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3AFD38AE-5651-1A95-CE75-DF618C8572BF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175" name="사각형: 둥근 모서리 41">
                  <a:extLst>
                    <a:ext uri="{FF2B5EF4-FFF2-40B4-BE49-F238E27FC236}">
                      <a16:creationId xmlns:a16="http://schemas.microsoft.com/office/drawing/2014/main" id="{957B07B5-3275-47F9-7EF3-50928B035E6C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6" name="타원 175">
                  <a:extLst>
                    <a:ext uri="{FF2B5EF4-FFF2-40B4-BE49-F238E27FC236}">
                      <a16:creationId xmlns:a16="http://schemas.microsoft.com/office/drawing/2014/main" id="{19ADA8E3-6BF6-5FE9-E04E-5EFE19E6678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A1B89A42-D474-46CD-ACEA-A3F244901FFC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172" name="그래픽 105">
              <a:extLst>
                <a:ext uri="{FF2B5EF4-FFF2-40B4-BE49-F238E27FC236}">
                  <a16:creationId xmlns:a16="http://schemas.microsoft.com/office/drawing/2014/main" id="{4066E3CC-B3C7-17C2-F128-9B580907E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404EC1C2-FC86-3AD9-0A50-317850070A0E}"/>
              </a:ext>
            </a:extLst>
          </p:cNvPr>
          <p:cNvGrpSpPr/>
          <p:nvPr/>
        </p:nvGrpSpPr>
        <p:grpSpPr>
          <a:xfrm>
            <a:off x="11125195" y="5692609"/>
            <a:ext cx="1371605" cy="439105"/>
            <a:chOff x="4574106" y="3307757"/>
            <a:chExt cx="1113684" cy="326913"/>
          </a:xfrm>
        </p:grpSpPr>
        <p:grpSp>
          <p:nvGrpSpPr>
            <p:cNvPr id="178" name="그룹 177">
              <a:extLst>
                <a:ext uri="{FF2B5EF4-FFF2-40B4-BE49-F238E27FC236}">
                  <a16:creationId xmlns:a16="http://schemas.microsoft.com/office/drawing/2014/main" id="{6228062F-C6EB-A751-EC70-FDB4C5FDB449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8931F0F2-6124-0127-CEB1-5F441BC621A4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238" name="사각형: 둥근 모서리 41">
                  <a:extLst>
                    <a:ext uri="{FF2B5EF4-FFF2-40B4-BE49-F238E27FC236}">
                      <a16:creationId xmlns:a16="http://schemas.microsoft.com/office/drawing/2014/main" id="{CC0B46B8-B8A2-D868-83BA-3DF647F9D330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39" name="타원 238">
                  <a:extLst>
                    <a:ext uri="{FF2B5EF4-FFF2-40B4-BE49-F238E27FC236}">
                      <a16:creationId xmlns:a16="http://schemas.microsoft.com/office/drawing/2014/main" id="{710D4F56-5F66-953A-F95F-B9EA660180A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4A900EF3-CCA6-D924-A0D6-7A0AFDA700E5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79" name="그래픽 105">
              <a:extLst>
                <a:ext uri="{FF2B5EF4-FFF2-40B4-BE49-F238E27FC236}">
                  <a16:creationId xmlns:a16="http://schemas.microsoft.com/office/drawing/2014/main" id="{16EC3481-EB46-7A4C-73BB-5AD6259A9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B0895A24-CB7A-4AA2-D862-9457D724AC55}"/>
              </a:ext>
            </a:extLst>
          </p:cNvPr>
          <p:cNvGrpSpPr/>
          <p:nvPr/>
        </p:nvGrpSpPr>
        <p:grpSpPr>
          <a:xfrm>
            <a:off x="12425676" y="5692609"/>
            <a:ext cx="1371603" cy="439105"/>
            <a:chOff x="4574108" y="3307757"/>
            <a:chExt cx="1113682" cy="326913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32E340A7-F42D-48EE-FAA1-504A1D3B8F4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F2A60EF0-4D5A-9243-0863-20EE8E267F01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245" name="사각형: 둥근 모서리 41">
                  <a:extLst>
                    <a:ext uri="{FF2B5EF4-FFF2-40B4-BE49-F238E27FC236}">
                      <a16:creationId xmlns:a16="http://schemas.microsoft.com/office/drawing/2014/main" id="{D9F3B887-4F6B-2CA6-4561-0C762F2AF81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46" name="타원 245">
                  <a:extLst>
                    <a:ext uri="{FF2B5EF4-FFF2-40B4-BE49-F238E27FC236}">
                      <a16:creationId xmlns:a16="http://schemas.microsoft.com/office/drawing/2014/main" id="{BA562B19-576F-D2D8-4217-267F40F44C2F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AADAAF07-9908-B3E3-727A-1A977AAB4BF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42" name="그래픽 105">
              <a:extLst>
                <a:ext uri="{FF2B5EF4-FFF2-40B4-BE49-F238E27FC236}">
                  <a16:creationId xmlns:a16="http://schemas.microsoft.com/office/drawing/2014/main" id="{B97D9C0C-0DBC-5354-F886-C6D0F2209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5F262947-7643-8007-F669-AB3186A3231A}"/>
              </a:ext>
            </a:extLst>
          </p:cNvPr>
          <p:cNvGrpSpPr/>
          <p:nvPr/>
        </p:nvGrpSpPr>
        <p:grpSpPr>
          <a:xfrm>
            <a:off x="8225447" y="6678798"/>
            <a:ext cx="1371604" cy="439105"/>
            <a:chOff x="4574107" y="3307757"/>
            <a:chExt cx="1113683" cy="326913"/>
          </a:xfrm>
        </p:grpSpPr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F46732F6-D153-9546-86D1-DA05AD10A92F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250" name="그룹 249">
                <a:extLst>
                  <a:ext uri="{FF2B5EF4-FFF2-40B4-BE49-F238E27FC236}">
                    <a16:creationId xmlns:a16="http://schemas.microsoft.com/office/drawing/2014/main" id="{53460B7D-465E-B424-02BD-6398FA6E1931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252" name="사각형: 둥근 모서리 41">
                  <a:extLst>
                    <a:ext uri="{FF2B5EF4-FFF2-40B4-BE49-F238E27FC236}">
                      <a16:creationId xmlns:a16="http://schemas.microsoft.com/office/drawing/2014/main" id="{48DB0AC1-6F64-6C4D-4B09-E0B20D6D456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53" name="타원 252">
                  <a:extLst>
                    <a:ext uri="{FF2B5EF4-FFF2-40B4-BE49-F238E27FC236}">
                      <a16:creationId xmlns:a16="http://schemas.microsoft.com/office/drawing/2014/main" id="{B11658F2-3A8A-0AF0-DB59-A938D7E76A2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3195075B-E837-B368-26E1-6B3D8B91B148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49" name="그래픽 105">
              <a:extLst>
                <a:ext uri="{FF2B5EF4-FFF2-40B4-BE49-F238E27FC236}">
                  <a16:creationId xmlns:a16="http://schemas.microsoft.com/office/drawing/2014/main" id="{EB8C2BA6-65EF-97AA-9E75-D8D62A6AC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A4B3C1B0-3A06-4EEF-B310-09733712B9A4}"/>
              </a:ext>
            </a:extLst>
          </p:cNvPr>
          <p:cNvGrpSpPr/>
          <p:nvPr/>
        </p:nvGrpSpPr>
        <p:grpSpPr>
          <a:xfrm>
            <a:off x="6705600" y="6678798"/>
            <a:ext cx="1371603" cy="439105"/>
            <a:chOff x="4574108" y="3307757"/>
            <a:chExt cx="1113682" cy="326913"/>
          </a:xfrm>
        </p:grpSpPr>
        <p:grpSp>
          <p:nvGrpSpPr>
            <p:cNvPr id="255" name="그룹 254">
              <a:extLst>
                <a:ext uri="{FF2B5EF4-FFF2-40B4-BE49-F238E27FC236}">
                  <a16:creationId xmlns:a16="http://schemas.microsoft.com/office/drawing/2014/main" id="{3175795C-0299-B7DE-FC2C-E1ACD6ED3C67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57" name="그룹 256">
                <a:extLst>
                  <a:ext uri="{FF2B5EF4-FFF2-40B4-BE49-F238E27FC236}">
                    <a16:creationId xmlns:a16="http://schemas.microsoft.com/office/drawing/2014/main" id="{43A4AE8F-DEC8-6AD1-3FA5-8AA216B8E8DF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259" name="사각형: 둥근 모서리 41">
                  <a:extLst>
                    <a:ext uri="{FF2B5EF4-FFF2-40B4-BE49-F238E27FC236}">
                      <a16:creationId xmlns:a16="http://schemas.microsoft.com/office/drawing/2014/main" id="{847A3F36-7DED-009D-E807-B8788B0C662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0" name="타원 259">
                  <a:extLst>
                    <a:ext uri="{FF2B5EF4-FFF2-40B4-BE49-F238E27FC236}">
                      <a16:creationId xmlns:a16="http://schemas.microsoft.com/office/drawing/2014/main" id="{48739D28-BACE-660B-F773-86EB42C0E16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31B9FFFE-DBD7-4490-52C4-597FD6F4377E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56" name="그래픽 105">
              <a:extLst>
                <a:ext uri="{FF2B5EF4-FFF2-40B4-BE49-F238E27FC236}">
                  <a16:creationId xmlns:a16="http://schemas.microsoft.com/office/drawing/2014/main" id="{800B207D-4619-1C9A-90AD-A444C564F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05251E86-F9C7-916C-17D5-B2A7DDCF81B0}"/>
              </a:ext>
            </a:extLst>
          </p:cNvPr>
          <p:cNvGrpSpPr/>
          <p:nvPr/>
        </p:nvGrpSpPr>
        <p:grpSpPr>
          <a:xfrm>
            <a:off x="9524992" y="6685838"/>
            <a:ext cx="1371606" cy="439105"/>
            <a:chOff x="4574105" y="3307757"/>
            <a:chExt cx="1113685" cy="326913"/>
          </a:xfrm>
        </p:grpSpPr>
        <p:grpSp>
          <p:nvGrpSpPr>
            <p:cNvPr id="262" name="그룹 261">
              <a:extLst>
                <a:ext uri="{FF2B5EF4-FFF2-40B4-BE49-F238E27FC236}">
                  <a16:creationId xmlns:a16="http://schemas.microsoft.com/office/drawing/2014/main" id="{ED74FA76-0BE1-957B-73FC-2C8780C42852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264" name="그룹 263">
                <a:extLst>
                  <a:ext uri="{FF2B5EF4-FFF2-40B4-BE49-F238E27FC236}">
                    <a16:creationId xmlns:a16="http://schemas.microsoft.com/office/drawing/2014/main" id="{F971D6B4-B62D-588F-DAC6-525BDDB230C6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266" name="사각형: 둥근 모서리 41">
                  <a:extLst>
                    <a:ext uri="{FF2B5EF4-FFF2-40B4-BE49-F238E27FC236}">
                      <a16:creationId xmlns:a16="http://schemas.microsoft.com/office/drawing/2014/main" id="{D8FBE59D-3049-4856-0D6C-06075FE6E522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7" name="타원 266">
                  <a:extLst>
                    <a:ext uri="{FF2B5EF4-FFF2-40B4-BE49-F238E27FC236}">
                      <a16:creationId xmlns:a16="http://schemas.microsoft.com/office/drawing/2014/main" id="{D536F4C5-658F-C37C-F209-E4CFE81CE30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53765D6A-0D18-7436-6B73-9F8AC77F9184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263" name="그래픽 105">
              <a:extLst>
                <a:ext uri="{FF2B5EF4-FFF2-40B4-BE49-F238E27FC236}">
                  <a16:creationId xmlns:a16="http://schemas.microsoft.com/office/drawing/2014/main" id="{ED329C8C-720E-2411-FAC0-158297699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1561E5FB-84EB-34E7-F821-EAF6406F43F1}"/>
              </a:ext>
            </a:extLst>
          </p:cNvPr>
          <p:cNvGrpSpPr/>
          <p:nvPr/>
        </p:nvGrpSpPr>
        <p:grpSpPr>
          <a:xfrm>
            <a:off x="11125195" y="6678798"/>
            <a:ext cx="1371605" cy="439105"/>
            <a:chOff x="4574106" y="3307757"/>
            <a:chExt cx="1113684" cy="326913"/>
          </a:xfrm>
        </p:grpSpPr>
        <p:grpSp>
          <p:nvGrpSpPr>
            <p:cNvPr id="269" name="그룹 268">
              <a:extLst>
                <a:ext uri="{FF2B5EF4-FFF2-40B4-BE49-F238E27FC236}">
                  <a16:creationId xmlns:a16="http://schemas.microsoft.com/office/drawing/2014/main" id="{B5E9F030-3640-91D6-B1FB-8AAD79C0B474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B82A75A4-FB22-70B8-7D3D-250ED0ABE0DF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273" name="사각형: 둥근 모서리 41">
                  <a:extLst>
                    <a:ext uri="{FF2B5EF4-FFF2-40B4-BE49-F238E27FC236}">
                      <a16:creationId xmlns:a16="http://schemas.microsoft.com/office/drawing/2014/main" id="{A3931E64-D3A8-25F4-623F-CA526D39EC65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74" name="타원 273">
                  <a:extLst>
                    <a:ext uri="{FF2B5EF4-FFF2-40B4-BE49-F238E27FC236}">
                      <a16:creationId xmlns:a16="http://schemas.microsoft.com/office/drawing/2014/main" id="{2AB0F8C0-C1B9-D486-D98D-1CA3267EDE1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04DDC436-8765-FFB3-9496-CCE49EB2B7D3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70" name="그래픽 105">
              <a:extLst>
                <a:ext uri="{FF2B5EF4-FFF2-40B4-BE49-F238E27FC236}">
                  <a16:creationId xmlns:a16="http://schemas.microsoft.com/office/drawing/2014/main" id="{9D3561C8-6FD7-D5B5-F803-176BA39D4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F7BC7508-9844-949C-75A6-C237C48EA784}"/>
              </a:ext>
            </a:extLst>
          </p:cNvPr>
          <p:cNvGrpSpPr/>
          <p:nvPr/>
        </p:nvGrpSpPr>
        <p:grpSpPr>
          <a:xfrm>
            <a:off x="12425676" y="6678798"/>
            <a:ext cx="1371603" cy="439105"/>
            <a:chOff x="4574108" y="3307757"/>
            <a:chExt cx="1113682" cy="326913"/>
          </a:xfrm>
        </p:grpSpPr>
        <p:grpSp>
          <p:nvGrpSpPr>
            <p:cNvPr id="276" name="그룹 275">
              <a:extLst>
                <a:ext uri="{FF2B5EF4-FFF2-40B4-BE49-F238E27FC236}">
                  <a16:creationId xmlns:a16="http://schemas.microsoft.com/office/drawing/2014/main" id="{11B84420-045C-8497-FFE4-FFDE30E2E685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78" name="그룹 277">
                <a:extLst>
                  <a:ext uri="{FF2B5EF4-FFF2-40B4-BE49-F238E27FC236}">
                    <a16:creationId xmlns:a16="http://schemas.microsoft.com/office/drawing/2014/main" id="{7F8D497F-07EC-28B8-243D-9A2DF05E586F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280" name="사각형: 둥근 모서리 41">
                  <a:extLst>
                    <a:ext uri="{FF2B5EF4-FFF2-40B4-BE49-F238E27FC236}">
                      <a16:creationId xmlns:a16="http://schemas.microsoft.com/office/drawing/2014/main" id="{A3729101-2549-8DB6-A2DD-79963059602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81" name="타원 280">
                  <a:extLst>
                    <a:ext uri="{FF2B5EF4-FFF2-40B4-BE49-F238E27FC236}">
                      <a16:creationId xmlns:a16="http://schemas.microsoft.com/office/drawing/2014/main" id="{B75B9716-6118-074B-ECDB-E555EE4F265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2E0E199A-C759-5F76-3D86-B4A65F4BBDE5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77" name="그래픽 105">
              <a:extLst>
                <a:ext uri="{FF2B5EF4-FFF2-40B4-BE49-F238E27FC236}">
                  <a16:creationId xmlns:a16="http://schemas.microsoft.com/office/drawing/2014/main" id="{5F9408DB-19CB-63C6-7FF5-24315EB3D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절차 및 방법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8" name="직사각형 17"/>
          <p:cNvSpPr/>
          <p:nvPr/>
        </p:nvSpPr>
        <p:spPr>
          <a:xfrm>
            <a:off x="7618582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절차 및 방법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4"/>
          <p:cNvSpPr/>
          <p:nvPr/>
        </p:nvSpPr>
        <p:spPr>
          <a:xfrm>
            <a:off x="585946" y="2997799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10377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그림 1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3.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절차 및 방법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3-1.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절차 및 방법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990709"/>
              </p:ext>
            </p:extLst>
          </p:nvPr>
        </p:nvGraphicFramePr>
        <p:xfrm>
          <a:off x="1270000" y="2705100"/>
          <a:ext cx="15316200" cy="7125262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838607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428593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8610600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431652495"/>
                    </a:ext>
                  </a:extLst>
                </a:gridCol>
              </a:tblGrid>
              <a:tr h="703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구분</a:t>
                      </a:r>
                      <a:endParaRPr lang="ko-KR" altLang="en-US" sz="1600" i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기간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활동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사전 계획</a:t>
                      </a:r>
                      <a:endParaRPr lang="ko-KR" altLang="en-US" sz="16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아이디어 선정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분석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10/02(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10/03(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화면 </a:t>
                      </a: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10/03(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10/04(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908362"/>
                  </a:ext>
                </a:extLst>
              </a:tr>
              <a:tr h="1562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기능 구현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10/04(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</a:t>
                      </a:r>
                      <a:r>
                        <a:rPr lang="en-US" altLang="ko-KR" sz="16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11/08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팀별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중간보고 실시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테스트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11/11(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11/20(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최적화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오류 수정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개발기간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11/21(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1850035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3645162"/>
            <a:ext cx="2590802" cy="439105"/>
            <a:chOff x="4574110" y="3307757"/>
            <a:chExt cx="2103619" cy="326913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0" y="3307757"/>
              <a:ext cx="2103619" cy="326913"/>
              <a:chOff x="4665550" y="3307757"/>
              <a:chExt cx="2103619" cy="326913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0" y="3307757"/>
                <a:ext cx="2103618" cy="326913"/>
                <a:chOff x="4665552" y="3307757"/>
                <a:chExt cx="2251825" cy="358635"/>
              </a:xfrm>
            </p:grpSpPr>
            <p:sp>
              <p:nvSpPr>
                <p:cNvPr id="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25182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프로젝트 기획 및 주제 선정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4649905"/>
            <a:ext cx="3047999" cy="439105"/>
            <a:chOff x="4574112" y="3307757"/>
            <a:chExt cx="2474843" cy="32691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2" y="3307757"/>
              <a:ext cx="2474843" cy="326913"/>
              <a:chOff x="4665552" y="3307757"/>
              <a:chExt cx="2474843" cy="326913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856133" cy="326913"/>
                <a:chOff x="4665552" y="3307757"/>
                <a:chExt cx="1986903" cy="358635"/>
              </a:xfrm>
            </p:grpSpPr>
            <p:sp>
              <p:nvSpPr>
                <p:cNvPr id="2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98690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요구 사항 명세서 작성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7923" y="4643307"/>
            <a:ext cx="2590802" cy="439106"/>
            <a:chOff x="4574109" y="3307757"/>
            <a:chExt cx="2103619" cy="326914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103619" cy="326914"/>
              <a:chOff x="4665549" y="3307757"/>
              <a:chExt cx="2103619" cy="326914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291697" cy="326914"/>
                <a:chOff x="4665553" y="3307756"/>
                <a:chExt cx="1382702" cy="358636"/>
              </a:xfrm>
            </p:grpSpPr>
            <p:sp>
              <p:nvSpPr>
                <p:cNvPr id="4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38270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3" y="3307756"/>
                  <a:ext cx="358636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90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담당자 선정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4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3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106214" y="5632822"/>
            <a:ext cx="3047999" cy="439105"/>
            <a:chOff x="4574112" y="3307757"/>
            <a:chExt cx="2474843" cy="326913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2" y="3307757"/>
              <a:ext cx="2474843" cy="326913"/>
              <a:chOff x="4665552" y="3307757"/>
              <a:chExt cx="2474843" cy="326913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546778" cy="326913"/>
                <a:chOff x="4665552" y="3307757"/>
                <a:chExt cx="1655753" cy="358635"/>
              </a:xfrm>
            </p:grpSpPr>
            <p:sp>
              <p:nvSpPr>
                <p:cNvPr id="76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65575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개발 환경 설정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73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7" y="5632822"/>
            <a:ext cx="1526665" cy="439105"/>
            <a:chOff x="4574109" y="3307757"/>
            <a:chExt cx="1239586" cy="326913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1239586" cy="326913"/>
              <a:chOff x="4665549" y="3307757"/>
              <a:chExt cx="1239586" cy="326913"/>
            </a:xfrm>
          </p:grpSpPr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175557" cy="326913"/>
                <a:chOff x="4665552" y="3307757"/>
                <a:chExt cx="1258379" cy="358635"/>
              </a:xfrm>
            </p:grpSpPr>
            <p:sp>
              <p:nvSpPr>
                <p:cNvPr id="8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7" y="3340188"/>
                <a:ext cx="886478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상품 </a:t>
                </a:r>
                <a:r>
                  <a:rPr lang="ko-KR" altLang="en-US" sz="1200" b="1" dirty="0" err="1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크롤링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8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7923" y="5621894"/>
            <a:ext cx="2590804" cy="439105"/>
            <a:chOff x="4574108" y="3307757"/>
            <a:chExt cx="2103621" cy="326913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291698" cy="326913"/>
                <a:chOff x="4665552" y="3307757"/>
                <a:chExt cx="1382703" cy="358635"/>
              </a:xfrm>
            </p:grpSpPr>
            <p:sp>
              <p:nvSpPr>
                <p:cNvPr id="9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38270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메뉴 구조도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8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308047" y="5654648"/>
            <a:ext cx="999959" cy="439107"/>
            <a:chOff x="4574108" y="3307758"/>
            <a:chExt cx="811924" cy="326914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8"/>
              <a:ext cx="811924" cy="326914"/>
              <a:chOff x="4665548" y="3307758"/>
              <a:chExt cx="811924" cy="326914"/>
            </a:xfrm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8"/>
                <a:ext cx="811924" cy="326914"/>
                <a:chOff x="4665552" y="3307757"/>
                <a:chExt cx="869127" cy="358636"/>
              </a:xfrm>
            </p:grpSpPr>
            <p:sp>
              <p:nvSpPr>
                <p:cNvPr id="9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5" y="3307758"/>
                  <a:ext cx="86912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61" y="3340189"/>
                <a:ext cx="422442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ERD</a:t>
                </a:r>
              </a:p>
            </p:txBody>
          </p:sp>
        </p:grpSp>
        <p:pic>
          <p:nvPicPr>
            <p:cNvPr id="9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0282793" y="5632822"/>
            <a:ext cx="1676402" cy="439105"/>
            <a:chOff x="4574107" y="3307757"/>
            <a:chExt cx="1361166" cy="326913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361166" cy="326913"/>
              <a:chOff x="4665547" y="3307757"/>
              <a:chExt cx="1361166" cy="326913"/>
            </a:xfrm>
          </p:grpSpPr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1356489" cy="326913"/>
                <a:chOff x="4665552" y="3307757"/>
                <a:chExt cx="1452059" cy="358635"/>
              </a:xfrm>
            </p:grpSpPr>
            <p:sp>
              <p:nvSpPr>
                <p:cNvPr id="1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145205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7" y="3340188"/>
                <a:ext cx="100805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시스템 구성도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6608220"/>
            <a:ext cx="2590804" cy="439105"/>
            <a:chOff x="4574108" y="3307757"/>
            <a:chExt cx="2103621" cy="326913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75552" cy="326913"/>
                <a:chOff x="4665552" y="3307757"/>
                <a:chExt cx="1258374" cy="358635"/>
              </a:xfrm>
            </p:grpSpPr>
            <p:sp>
              <p:nvSpPr>
                <p:cNvPr id="12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회원 가입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5" y="6600480"/>
            <a:ext cx="2590805" cy="439105"/>
            <a:chOff x="4574107" y="3307757"/>
            <a:chExt cx="2103622" cy="326913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2103622" cy="326913"/>
              <a:chOff x="4665547" y="3307757"/>
              <a:chExt cx="2103622" cy="326913"/>
            </a:xfrm>
          </p:grpSpPr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34242" cy="326913"/>
                <a:chOff x="4665552" y="3307757"/>
                <a:chExt cx="1000063" cy="358635"/>
              </a:xfrm>
            </p:grpSpPr>
            <p:sp>
              <p:nvSpPr>
                <p:cNvPr id="128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5" y="3307757"/>
                  <a:ext cx="1000060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9" name="타원 128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25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8780" y="6600480"/>
            <a:ext cx="2590804" cy="439105"/>
            <a:chOff x="4574108" y="3307757"/>
            <a:chExt cx="2103621" cy="326913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75552" cy="326913"/>
                <a:chOff x="4665552" y="3307757"/>
                <a:chExt cx="1258374" cy="358635"/>
              </a:xfrm>
            </p:grpSpPr>
            <p:sp>
              <p:nvSpPr>
                <p:cNvPr id="135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6" name="타원 135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 err="1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마이페이지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32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0011063" y="6600479"/>
            <a:ext cx="2590804" cy="439105"/>
            <a:chOff x="4574108" y="3307757"/>
            <a:chExt cx="2103621" cy="326913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40" name="그룹 13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997605" cy="326913"/>
                <a:chOff x="4665552" y="3307757"/>
                <a:chExt cx="1067890" cy="358635"/>
              </a:xfrm>
            </p:grpSpPr>
            <p:sp>
              <p:nvSpPr>
                <p:cNvPr id="14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06788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고객센터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3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1306465" y="6600478"/>
            <a:ext cx="2590804" cy="439105"/>
            <a:chOff x="4574108" y="3307757"/>
            <a:chExt cx="2103621" cy="326913"/>
          </a:xfrm>
        </p:grpSpPr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984705" cy="326913"/>
                <a:chOff x="4665552" y="3307757"/>
                <a:chExt cx="1054081" cy="358635"/>
              </a:xfrm>
            </p:grpSpPr>
            <p:sp>
              <p:nvSpPr>
                <p:cNvPr id="14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05407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0" name="타원 14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장바구니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4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578873" y="6600477"/>
            <a:ext cx="2590806" cy="439105"/>
            <a:chOff x="4574106" y="3307757"/>
            <a:chExt cx="2103623" cy="326913"/>
          </a:xfrm>
        </p:grpSpPr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6" y="3307757"/>
              <a:ext cx="2103623" cy="326913"/>
              <a:chOff x="4665546" y="3307757"/>
              <a:chExt cx="2103623" cy="326913"/>
            </a:xfrm>
          </p:grpSpPr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783887" cy="326913"/>
                <a:chOff x="4665552" y="3307757"/>
                <a:chExt cx="839115" cy="358635"/>
              </a:xfrm>
            </p:grpSpPr>
            <p:sp>
              <p:nvSpPr>
                <p:cNvPr id="156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83911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7" name="타원 156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상품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3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7" y="7295195"/>
            <a:ext cx="2590805" cy="439105"/>
            <a:chOff x="4574107" y="3307757"/>
            <a:chExt cx="2103622" cy="326913"/>
          </a:xfrm>
        </p:grpSpPr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2103622" cy="326913"/>
              <a:chOff x="4665547" y="3307757"/>
              <a:chExt cx="2103622" cy="326913"/>
            </a:xfrm>
          </p:grpSpPr>
          <p:grpSp>
            <p:nvGrpSpPr>
              <p:cNvPr id="161" name="그룹 16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866196" cy="326913"/>
                <a:chOff x="4665552" y="3307757"/>
                <a:chExt cx="927223" cy="358635"/>
              </a:xfrm>
            </p:grpSpPr>
            <p:sp>
              <p:nvSpPr>
                <p:cNvPr id="16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92722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4" name="타원 16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결제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8780" y="7286412"/>
            <a:ext cx="2590803" cy="439104"/>
            <a:chOff x="4574109" y="3307748"/>
            <a:chExt cx="2103620" cy="326912"/>
          </a:xfrm>
        </p:grpSpPr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48"/>
              <a:ext cx="2103620" cy="326912"/>
              <a:chOff x="4665549" y="3307748"/>
              <a:chExt cx="2103620" cy="326912"/>
            </a:xfrm>
          </p:grpSpPr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48"/>
                <a:ext cx="1490168" cy="326912"/>
                <a:chOff x="4665552" y="3307757"/>
                <a:chExt cx="1595156" cy="358635"/>
              </a:xfrm>
            </p:grpSpPr>
            <p:sp>
              <p:nvSpPr>
                <p:cNvPr id="170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59515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1" name="타원 170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맞춤 건강 서비스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7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6" y="7279371"/>
            <a:ext cx="2590804" cy="439105"/>
            <a:chOff x="4574108" y="3307757"/>
            <a:chExt cx="2103621" cy="326913"/>
          </a:xfrm>
        </p:grpSpPr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816748" cy="326913"/>
                <a:chOff x="4665552" y="3307757"/>
                <a:chExt cx="874291" cy="358635"/>
              </a:xfrm>
            </p:grpSpPr>
            <p:sp>
              <p:nvSpPr>
                <p:cNvPr id="17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87428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8" name="타원 17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소개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7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8" y="8174945"/>
            <a:ext cx="2590802" cy="439105"/>
            <a:chOff x="4574109" y="3307757"/>
            <a:chExt cx="2103619" cy="326913"/>
          </a:xfrm>
        </p:grpSpPr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103619" cy="326913"/>
              <a:chOff x="4665549" y="3307757"/>
              <a:chExt cx="2103619" cy="326913"/>
            </a:xfrm>
          </p:grpSpPr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190715" cy="326913"/>
                <a:chOff x="4665552" y="3307757"/>
                <a:chExt cx="1274605" cy="358635"/>
              </a:xfrm>
            </p:grpSpPr>
            <p:sp>
              <p:nvSpPr>
                <p:cNvPr id="19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7460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4" name="타원 19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통합 테스트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9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5" y="8179280"/>
            <a:ext cx="2590803" cy="439105"/>
            <a:chOff x="4574108" y="3307757"/>
            <a:chExt cx="2103620" cy="326913"/>
          </a:xfrm>
        </p:grpSpPr>
        <p:grpSp>
          <p:nvGrpSpPr>
            <p:cNvPr id="210" name="그룹 20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0" cy="326913"/>
              <a:chOff x="4665548" y="3307757"/>
              <a:chExt cx="2103620" cy="326913"/>
            </a:xfrm>
          </p:grpSpPr>
          <p:grpSp>
            <p:nvGrpSpPr>
              <p:cNvPr id="212" name="그룹 2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2" cy="326913"/>
                <a:chOff x="4665552" y="3307757"/>
                <a:chExt cx="1192145" cy="358635"/>
              </a:xfrm>
            </p:grpSpPr>
            <p:sp>
              <p:nvSpPr>
                <p:cNvPr id="2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15" name="타원 2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단위 테스트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7206" y="9101189"/>
            <a:ext cx="2584793" cy="439105"/>
            <a:chOff x="4574110" y="3307757"/>
            <a:chExt cx="2098740" cy="326913"/>
          </a:xfrm>
        </p:grpSpPr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0" y="3307757"/>
              <a:ext cx="2098740" cy="326913"/>
              <a:chOff x="4665550" y="3307757"/>
              <a:chExt cx="2098740" cy="326913"/>
            </a:xfrm>
          </p:grpSpPr>
          <p:grpSp>
            <p:nvGrpSpPr>
              <p:cNvPr id="219" name="그룹 21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0" y="3307757"/>
                <a:ext cx="1665644" cy="326913"/>
                <a:chOff x="4665552" y="3307757"/>
                <a:chExt cx="1782994" cy="358635"/>
              </a:xfrm>
            </p:grpSpPr>
            <p:sp>
              <p:nvSpPr>
                <p:cNvPr id="22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78299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22" name="타원 22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3780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총 개발 기간 </a:t>
                </a:r>
                <a:r>
                  <a:rPr lang="en-US" altLang="ko-KR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8</a:t>
                </a: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1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sp>
        <p:nvSpPr>
          <p:cNvPr id="179" name="TextBox 4"/>
          <p:cNvSpPr txBox="1"/>
          <p:nvPr/>
        </p:nvSpPr>
        <p:spPr>
          <a:xfrm>
            <a:off x="15381864" y="541020"/>
            <a:ext cx="214413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17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3.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절차 및 방법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7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3-2. WBS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28803"/>
            <a:ext cx="8077200" cy="58190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2828406"/>
            <a:ext cx="8237114" cy="580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6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/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/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ACFA425-09F7-F9BE-F67E-52DD4A8E1EAA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04-1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9560AF37-8C03-6874-B3D8-A683D90E56C1}"/>
              </a:ext>
            </a:extLst>
          </p:cNvPr>
          <p:cNvSpPr txBox="1"/>
          <p:nvPr/>
        </p:nvSpPr>
        <p:spPr>
          <a:xfrm>
            <a:off x="7467600" y="6858677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구매자</a:t>
            </a: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(Front)</a:t>
            </a:r>
          </a:p>
        </p:txBody>
      </p:sp>
    </p:spTree>
    <p:extLst>
      <p:ext uri="{BB962C8B-B14F-4D97-AF65-F5344CB8AC3E}">
        <p14:creationId xmlns:p14="http://schemas.microsoft.com/office/powerpoint/2010/main" val="159658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503608" y="475144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303748"/>
              </p:ext>
            </p:extLst>
          </p:nvPr>
        </p:nvGraphicFramePr>
        <p:xfrm>
          <a:off x="10210801" y="2304520"/>
          <a:ext cx="7326085" cy="7332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registerForm.web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가입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시 비밀번호는 해시 암호화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주소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연락처 등은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대칭키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암호화해서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insert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 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입력 칸에 값 입력하고 중복 찾기 클릭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DB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상에 해당 이메일이 있는지 확인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암호화 암호 재확인 칸에 값 입력 시 두 개의 값이 같은지 확인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우편번호 찾기 클릭 시 다음 우편번호 팝업 창 호출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4 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필수 입력 칸이 입력되면 입력한 이메일로 이메일 인증이 보내짐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 인증 완료 시 회원 가입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225746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171700"/>
            <a:ext cx="3869518" cy="7385768"/>
          </a:xfrm>
          <a:prstGeom prst="rect">
            <a:avLst/>
          </a:prstGeom>
        </p:spPr>
      </p:pic>
      <p:grpSp>
        <p:nvGrpSpPr>
          <p:cNvPr id="14" name="Group 6"/>
          <p:cNvGrpSpPr/>
          <p:nvPr/>
        </p:nvGrpSpPr>
        <p:grpSpPr>
          <a:xfrm>
            <a:off x="6595859" y="2715303"/>
            <a:ext cx="372172" cy="346304"/>
            <a:chOff x="0" y="0"/>
            <a:chExt cx="812800" cy="812800"/>
          </a:xfrm>
        </p:grpSpPr>
        <p:sp>
          <p:nvSpPr>
            <p:cNvPr id="1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6629400" y="2705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6333014" y="2878294"/>
            <a:ext cx="279616" cy="2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/>
          <p:cNvGrpSpPr/>
          <p:nvPr/>
        </p:nvGrpSpPr>
        <p:grpSpPr>
          <a:xfrm>
            <a:off x="6595859" y="3379228"/>
            <a:ext cx="372172" cy="346304"/>
            <a:chOff x="0" y="0"/>
            <a:chExt cx="812800" cy="812800"/>
          </a:xfrm>
        </p:grpSpPr>
        <p:sp>
          <p:nvSpPr>
            <p:cNvPr id="2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629400" y="336902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 flipV="1">
            <a:off x="6324600" y="3379228"/>
            <a:ext cx="288030" cy="16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6324600" y="3552380"/>
            <a:ext cx="288031" cy="2195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/>
          <p:cNvGrpSpPr/>
          <p:nvPr/>
        </p:nvGrpSpPr>
        <p:grpSpPr>
          <a:xfrm>
            <a:off x="6595859" y="6601503"/>
            <a:ext cx="372172" cy="346304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629400" y="6591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 flipH="1">
            <a:off x="6333014" y="6764494"/>
            <a:ext cx="279616" cy="2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6624579" y="9105615"/>
            <a:ext cx="372172" cy="346304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6658120" y="909541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H="1">
            <a:off x="6361734" y="9268606"/>
            <a:ext cx="279616" cy="204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4-1-1.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가입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26335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476500"/>
            <a:ext cx="6258798" cy="5401429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493546"/>
              </p:ext>
            </p:extLst>
          </p:nvPr>
        </p:nvGraphicFramePr>
        <p:xfrm>
          <a:off x="10210801" y="2304520"/>
          <a:ext cx="7326085" cy="6115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/front/login/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loginForm.web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로그인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저장하기 체크 시 아이디 저장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로그인 버튼 클릭 시 로그인 시도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가입 버튼 클릭 시 회원가입 페이지로 이동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 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비밀번호 찾기 클릭 시 각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225746"/>
                  </a:ext>
                </a:extLst>
              </a:tr>
            </a:tbl>
          </a:graphicData>
        </a:graphic>
      </p:graphicFrame>
      <p:grpSp>
        <p:nvGrpSpPr>
          <p:cNvPr id="14" name="Group 6"/>
          <p:cNvGrpSpPr/>
          <p:nvPr/>
        </p:nvGrpSpPr>
        <p:grpSpPr>
          <a:xfrm>
            <a:off x="2286000" y="5067300"/>
            <a:ext cx="524572" cy="488728"/>
            <a:chOff x="0" y="0"/>
            <a:chExt cx="812800" cy="812800"/>
          </a:xfrm>
        </p:grpSpPr>
        <p:sp>
          <p:nvSpPr>
            <p:cNvPr id="1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381803" y="50914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7" name="Group 6"/>
          <p:cNvGrpSpPr/>
          <p:nvPr/>
        </p:nvGrpSpPr>
        <p:grpSpPr>
          <a:xfrm>
            <a:off x="2275168" y="5678046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381802" y="571885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5" name="Group 6"/>
          <p:cNvGrpSpPr/>
          <p:nvPr/>
        </p:nvGrpSpPr>
        <p:grpSpPr>
          <a:xfrm>
            <a:off x="3276600" y="7390992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3383234" y="7423757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745434" y="745471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3" name="Group 6"/>
          <p:cNvGrpSpPr/>
          <p:nvPr/>
        </p:nvGrpSpPr>
        <p:grpSpPr>
          <a:xfrm>
            <a:off x="5664638" y="7429590"/>
            <a:ext cx="524572" cy="488728"/>
            <a:chOff x="0" y="0"/>
            <a:chExt cx="812800" cy="812800"/>
          </a:xfrm>
        </p:grpSpPr>
        <p:sp>
          <p:nvSpPr>
            <p:cNvPr id="5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5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5785085" y="7474909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/>
          <p:cNvCxnSpPr/>
          <p:nvPr/>
        </p:nvCxnSpPr>
        <p:spPr>
          <a:xfrm>
            <a:off x="2670683" y="5295900"/>
            <a:ext cx="39278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>
            <a:off x="2693106" y="5905500"/>
            <a:ext cx="37035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48" idx="0"/>
          </p:cNvCxnSpPr>
          <p:nvPr/>
        </p:nvCxnSpPr>
        <p:spPr>
          <a:xfrm flipH="1" flipV="1">
            <a:off x="3536408" y="7073899"/>
            <a:ext cx="2478" cy="34985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 flipH="1" flipV="1">
            <a:off x="5507167" y="7150099"/>
            <a:ext cx="304800" cy="3810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 flipV="1">
            <a:off x="6010229" y="7150099"/>
            <a:ext cx="314371" cy="3429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4-1-2.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로그인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97091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228600" y="1553303"/>
            <a:ext cx="5614262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 dirty="0" err="1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목차</a:t>
            </a:r>
            <a:r>
              <a:rPr lang="en-US" sz="6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 </a:t>
            </a:r>
            <a:r>
              <a:rPr lang="en-US" sz="6999" b="1" dirty="0" err="1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구성</a:t>
            </a:r>
            <a:endParaRPr lang="en-US" sz="6999" b="1" dirty="0">
              <a:solidFill>
                <a:schemeClr val="bg1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9834222" y="1755554"/>
            <a:ext cx="6624977" cy="1054503"/>
            <a:chOff x="0" y="0"/>
            <a:chExt cx="8833303" cy="1406004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01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14004" y="341052"/>
              <a:ext cx="6919299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개요</a:t>
              </a:r>
              <a:r>
                <a:rPr lang="en-US" altLang="ko-KR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 </a:t>
              </a: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및 선정 배경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34222" y="3497825"/>
            <a:ext cx="6624977" cy="1054503"/>
            <a:chOff x="0" y="0"/>
            <a:chExt cx="8833303" cy="1406004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02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914003" y="341052"/>
              <a:ext cx="6919300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팀 구성 및 역할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834222" y="5141237"/>
            <a:ext cx="6641019" cy="1054503"/>
            <a:chOff x="0" y="0"/>
            <a:chExt cx="8854692" cy="1406004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03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914004" y="341052"/>
              <a:ext cx="6940688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수행 절차 및 방법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sp>
        <p:nvSpPr>
          <p:cNvPr id="27" name="AutoShape 27"/>
          <p:cNvSpPr/>
          <p:nvPr/>
        </p:nvSpPr>
        <p:spPr>
          <a:xfrm>
            <a:off x="762000" y="1047750"/>
            <a:ext cx="1676400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8" name="Group 11"/>
          <p:cNvGrpSpPr/>
          <p:nvPr/>
        </p:nvGrpSpPr>
        <p:grpSpPr>
          <a:xfrm>
            <a:off x="9838681" y="6815544"/>
            <a:ext cx="5507087" cy="1054503"/>
            <a:chOff x="0" y="0"/>
            <a:chExt cx="7342783" cy="1406004"/>
          </a:xfrm>
        </p:grpSpPr>
        <p:grpSp>
          <p:nvGrpSpPr>
            <p:cNvPr id="29" name="Group 12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32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33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30" name="TextBox 15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04</a:t>
              </a:r>
            </a:p>
          </p:txBody>
        </p:sp>
        <p:sp>
          <p:nvSpPr>
            <p:cNvPr id="31" name="TextBox 16"/>
            <p:cNvSpPr txBox="1"/>
            <p:nvPr/>
          </p:nvSpPr>
          <p:spPr>
            <a:xfrm>
              <a:off x="1914004" y="341052"/>
              <a:ext cx="5428779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수행 결과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34" name="Group 18"/>
          <p:cNvGrpSpPr/>
          <p:nvPr/>
        </p:nvGrpSpPr>
        <p:grpSpPr>
          <a:xfrm>
            <a:off x="9834222" y="8509144"/>
            <a:ext cx="8072777" cy="1054503"/>
            <a:chOff x="0" y="0"/>
            <a:chExt cx="10763703" cy="1406004"/>
          </a:xfrm>
        </p:grpSpPr>
        <p:grpSp>
          <p:nvGrpSpPr>
            <p:cNvPr id="35" name="Group 19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38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39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36" name="TextBox 22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05</a:t>
              </a:r>
            </a:p>
          </p:txBody>
        </p:sp>
        <p:sp>
          <p:nvSpPr>
            <p:cNvPr id="37" name="TextBox 23"/>
            <p:cNvSpPr txBox="1"/>
            <p:nvPr/>
          </p:nvSpPr>
          <p:spPr>
            <a:xfrm>
              <a:off x="1914003" y="341052"/>
              <a:ext cx="8849700" cy="6543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</a:t>
              </a:r>
              <a:r>
                <a:rPr lang="ko-KR" altLang="en-US" sz="3000" b="1" dirty="0" smtClean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소감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68ECF6D5-8AD7-CEC1-8AE0-A988E86B32C0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63" y="3314700"/>
            <a:ext cx="4946796" cy="35656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463577"/>
              </p:ext>
            </p:extLst>
          </p:nvPr>
        </p:nvGraphicFramePr>
        <p:xfrm>
          <a:off x="10210801" y="2304520"/>
          <a:ext cx="7326085" cy="6151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findIdForm.web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아이디 찾기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아이디 찾기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388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찾기 버튼 클릭 시 입력한 이름을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가지고 아이디 찾기 결과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비밀번호 찾기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비밀번호 찾기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클릭 시 회원 가입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131580"/>
                  </a:ext>
                </a:extLst>
              </a:tr>
            </a:tbl>
          </a:graphicData>
        </a:graphic>
      </p:graphicFrame>
      <p:grpSp>
        <p:nvGrpSpPr>
          <p:cNvPr id="23" name="Group 6"/>
          <p:cNvGrpSpPr/>
          <p:nvPr/>
        </p:nvGrpSpPr>
        <p:grpSpPr>
          <a:xfrm>
            <a:off x="1963502" y="4786612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070136" y="484159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2438896" y="5051956"/>
            <a:ext cx="37035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3537153" y="6650327"/>
            <a:ext cx="524572" cy="488728"/>
            <a:chOff x="0" y="0"/>
            <a:chExt cx="812800" cy="812800"/>
          </a:xfrm>
        </p:grpSpPr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657600" y="6695646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3787076" y="6266305"/>
            <a:ext cx="0" cy="4293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5899353" y="6757973"/>
            <a:ext cx="524572" cy="488728"/>
            <a:chOff x="0" y="0"/>
            <a:chExt cx="812800" cy="812800"/>
          </a:xfrm>
        </p:grpSpPr>
        <p:sp>
          <p:nvSpPr>
            <p:cNvPr id="2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019800" y="6803292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V="1">
            <a:off x="6149276" y="6373951"/>
            <a:ext cx="0" cy="4293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4-1-3.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아이디 찾기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98521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911581"/>
              </p:ext>
            </p:extLst>
          </p:nvPr>
        </p:nvGraphicFramePr>
        <p:xfrm>
          <a:off x="10210801" y="2304520"/>
          <a:ext cx="7326085" cy="6300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findIdResult.web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아이디 찾기 결과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일치하는 정보가 없을 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일치하는 회원이 없습니다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”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알림이 뜨고     아이디 찾기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388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찾기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결과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입력한 이름에 맞는 아이디를 앞에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자리를 제외하고  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마스킹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처리하여 출력     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비밀번호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비밀번호 찾기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클릭 시 로그인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06123"/>
                  </a:ext>
                </a:extLst>
              </a:tr>
            </a:tbl>
          </a:graphicData>
        </a:graphic>
      </p:graphicFrame>
      <p:pic>
        <p:nvPicPr>
          <p:cNvPr id="51" name="그림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55" y="3829246"/>
            <a:ext cx="5268060" cy="2810267"/>
          </a:xfrm>
          <a:prstGeom prst="rect">
            <a:avLst/>
          </a:prstGeom>
        </p:spPr>
      </p:pic>
      <p:grpSp>
        <p:nvGrpSpPr>
          <p:cNvPr id="29" name="Group 6"/>
          <p:cNvGrpSpPr/>
          <p:nvPr/>
        </p:nvGrpSpPr>
        <p:grpSpPr>
          <a:xfrm>
            <a:off x="3258155" y="6111142"/>
            <a:ext cx="524572" cy="488728"/>
            <a:chOff x="0" y="0"/>
            <a:chExt cx="812800" cy="812800"/>
          </a:xfrm>
        </p:grpSpPr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378602" y="6156461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H="1" flipV="1">
            <a:off x="3514428" y="5818011"/>
            <a:ext cx="2272" cy="33845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1601042" y="4838700"/>
            <a:ext cx="524572" cy="488728"/>
            <a:chOff x="0" y="0"/>
            <a:chExt cx="812800" cy="812800"/>
          </a:xfrm>
        </p:grpSpPr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4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721489" y="4884019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2057400" y="5067300"/>
            <a:ext cx="39215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6"/>
          <p:cNvGrpSpPr/>
          <p:nvPr/>
        </p:nvGrpSpPr>
        <p:grpSpPr>
          <a:xfrm>
            <a:off x="5541214" y="6162359"/>
            <a:ext cx="524572" cy="488728"/>
            <a:chOff x="0" y="0"/>
            <a:chExt cx="812800" cy="812800"/>
          </a:xfrm>
        </p:grpSpPr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5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5661661" y="6207678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/>
          <p:cNvCxnSpPr/>
          <p:nvPr/>
        </p:nvCxnSpPr>
        <p:spPr>
          <a:xfrm flipH="1" flipV="1">
            <a:off x="5797487" y="5869228"/>
            <a:ext cx="2272" cy="33845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4-1-4.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아이디 찾기 결과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15210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531" y="3543300"/>
            <a:ext cx="5534797" cy="421063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431062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findPasswdForm.web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비밀번호 찾기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비밀번호 찾기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가입한 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이름을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입력한 이름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이메일이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상에 있으면 비밀번호 변경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URL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과 임시 비밀번호를 이메일로 발송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아이디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각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13" name="Group 6"/>
          <p:cNvGrpSpPr/>
          <p:nvPr/>
        </p:nvGrpSpPr>
        <p:grpSpPr>
          <a:xfrm>
            <a:off x="1545528" y="4775581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664190" y="482577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930211" y="4647370"/>
            <a:ext cx="514386" cy="35681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1979810" y="5132392"/>
            <a:ext cx="474973" cy="27459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1597164" y="5888047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715826" y="593824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2108808" y="6132411"/>
            <a:ext cx="37811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/>
          <p:cNvGrpSpPr/>
          <p:nvPr/>
        </p:nvGrpSpPr>
        <p:grpSpPr>
          <a:xfrm>
            <a:off x="4758138" y="7936781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876800" y="798697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H="1" flipV="1">
            <a:off x="4114800" y="7427549"/>
            <a:ext cx="773483" cy="6235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5147366" y="7436176"/>
            <a:ext cx="596187" cy="60627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5. </a:t>
            </a:r>
            <a:r>
              <a:rPr lang="ko-KR" altLang="en-US" sz="2000" b="1" dirty="0">
                <a:latin typeface="+mj-ea"/>
                <a:ea typeface="+mj-ea"/>
                <a:cs typeface="Montserrat Bold"/>
                <a:sym typeface="Montserrat Bold"/>
              </a:rPr>
              <a:t>회원 비밀번호 찾기</a:t>
            </a:r>
            <a:endParaRPr lang="en-US" altLang="ko-KR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14425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003911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findPasswdResult.web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비밀번호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재설정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이메일로 받은 링크를 통해 페이지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이메일로 발송 받은 임시 비밀번호를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새 비밀번호와 새 비밀번호 확인이 같은지 확인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비밀번호 변경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0666" y="2707167"/>
            <a:ext cx="5382376" cy="4525006"/>
          </a:xfrm>
          <a:prstGeom prst="rect">
            <a:avLst/>
          </a:prstGeom>
        </p:spPr>
      </p:pic>
      <p:grpSp>
        <p:nvGrpSpPr>
          <p:cNvPr id="13" name="Group 6"/>
          <p:cNvGrpSpPr/>
          <p:nvPr/>
        </p:nvGrpSpPr>
        <p:grpSpPr>
          <a:xfrm>
            <a:off x="1920331" y="3671511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038993" y="372170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2" name="Group 6"/>
          <p:cNvGrpSpPr/>
          <p:nvPr/>
        </p:nvGrpSpPr>
        <p:grpSpPr>
          <a:xfrm>
            <a:off x="1954676" y="5111301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073338" y="516149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2390141" y="391587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/>
          <p:cNvGrpSpPr/>
          <p:nvPr/>
        </p:nvGrpSpPr>
        <p:grpSpPr>
          <a:xfrm>
            <a:off x="4453338" y="69221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572000" y="6972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4715624" y="6565274"/>
            <a:ext cx="0" cy="3546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5" idx="0"/>
          </p:cNvCxnSpPr>
          <p:nvPr/>
        </p:nvCxnSpPr>
        <p:spPr>
          <a:xfrm flipV="1">
            <a:off x="2287723" y="4943710"/>
            <a:ext cx="607877" cy="21778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2287723" y="5545559"/>
            <a:ext cx="607877" cy="20043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비밀번호 재설정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52623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B1BA9-961C-B64B-D447-8849C5B6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2C47CF6-3AAA-91F7-E5E2-7A610C6BF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1C0727F-D7FD-D8BD-A178-C7770E2E002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FDF7D21-3D48-F64F-745A-D522F4EDF75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29122BF-98D8-4277-66C0-9C0D07C10946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242791-AA02-1D8C-EEFE-54CE340380C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141AAC4-0E4F-F512-E69F-2251961CCFDC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메인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80" y="2417252"/>
            <a:ext cx="8775894" cy="6000165"/>
          </a:xfrm>
          <a:prstGeom prst="rect">
            <a:avLst/>
          </a:prstGeom>
        </p:spPr>
      </p:pic>
      <p:grpSp>
        <p:nvGrpSpPr>
          <p:cNvPr id="15" name="Group 6"/>
          <p:cNvGrpSpPr/>
          <p:nvPr/>
        </p:nvGrpSpPr>
        <p:grpSpPr>
          <a:xfrm>
            <a:off x="7729938" y="2183703"/>
            <a:ext cx="524572" cy="488728"/>
            <a:chOff x="0" y="0"/>
            <a:chExt cx="812800" cy="812800"/>
          </a:xfrm>
        </p:grpSpPr>
        <p:sp>
          <p:nvSpPr>
            <p:cNvPr id="1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848600" y="2233897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H="1">
            <a:off x="7649412" y="2600607"/>
            <a:ext cx="199188" cy="33360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3234138" y="2327595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352800" y="23777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3703948" y="2571959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/>
          <p:cNvGrpSpPr/>
          <p:nvPr/>
        </p:nvGrpSpPr>
        <p:grpSpPr>
          <a:xfrm>
            <a:off x="8567359" y="2133509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8686021" y="218370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8816563" y="2506102"/>
            <a:ext cx="13082" cy="44585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6"/>
          <p:cNvGrpSpPr/>
          <p:nvPr/>
        </p:nvGrpSpPr>
        <p:grpSpPr>
          <a:xfrm>
            <a:off x="9153796" y="2180222"/>
            <a:ext cx="524572" cy="488728"/>
            <a:chOff x="0" y="0"/>
            <a:chExt cx="812800" cy="812800"/>
          </a:xfrm>
        </p:grpSpPr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272458" y="223041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 flipH="1">
            <a:off x="9291956" y="2552815"/>
            <a:ext cx="111044" cy="3991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/>
          <p:cNvGrpSpPr/>
          <p:nvPr/>
        </p:nvGrpSpPr>
        <p:grpSpPr>
          <a:xfrm>
            <a:off x="2243538" y="3151657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2362200" y="320185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2713348" y="339602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348" y="3941461"/>
            <a:ext cx="2456839" cy="1134408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9407" y="5259225"/>
            <a:ext cx="895993" cy="233204"/>
          </a:xfrm>
          <a:prstGeom prst="rect">
            <a:avLst/>
          </a:prstGeom>
        </p:spPr>
      </p:pic>
      <p:grpSp>
        <p:nvGrpSpPr>
          <p:cNvPr id="50" name="Group 6"/>
          <p:cNvGrpSpPr/>
          <p:nvPr/>
        </p:nvGrpSpPr>
        <p:grpSpPr>
          <a:xfrm>
            <a:off x="3327686" y="4645850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3446348" y="469604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3797496" y="4890214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3181624A-0EB6-389E-5283-5602C4A15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426506"/>
              </p:ext>
            </p:extLst>
          </p:nvPr>
        </p:nvGraphicFramePr>
        <p:xfrm>
          <a:off x="10210801" y="2304520"/>
          <a:ext cx="7326085" cy="7258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Bravo My Life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메인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페이지에서 각 카테고리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메뉴별로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+mn-lt"/>
                        </a:rPr>
                        <a:t>로고 클릭 시 메인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전체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상품명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기능별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성분별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대상별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각 카테고리별로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전체 상품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로그인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회원 가입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각 카테고리 별로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이벤트 팝업 클릭 시 해당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563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B1BA9-961C-B64B-D447-8849C5B6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2C47CF6-3AAA-91F7-E5E2-7A610C6BF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1C0727F-D7FD-D8BD-A178-C7770E2E002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FDF7D21-3D48-F64F-745A-D522F4EDF75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29122BF-98D8-4277-66C0-9C0D07C10946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242791-AA02-1D8C-EEFE-54CE340380C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141AAC4-0E4F-F512-E69F-2251961CCFDC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메인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329271"/>
            <a:ext cx="9986819" cy="7420596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181624A-0EB6-389E-5283-5602C4A15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83659"/>
              </p:ext>
            </p:extLst>
          </p:nvPr>
        </p:nvGraphicFramePr>
        <p:xfrm>
          <a:off x="10210801" y="2304520"/>
          <a:ext cx="7326085" cy="7258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Bravo My Life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메인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페이지에서 각 카테고리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메뉴별로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+mn-lt"/>
                        </a:rPr>
                        <a:t>클릭 시 기능별 상품으로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+mn-lt"/>
                        </a:rPr>
                        <a:t>클릭 시 </a:t>
                      </a:r>
                      <a:r>
                        <a:rPr lang="ko-KR" altLang="en-US" baseline="0" dirty="0" err="1">
                          <a:latin typeface="+mn-lt"/>
                        </a:rPr>
                        <a:t>성분별</a:t>
                      </a:r>
                      <a:r>
                        <a:rPr lang="ko-KR" altLang="en-US" baseline="0" dirty="0">
                          <a:latin typeface="+mn-lt"/>
                        </a:rPr>
                        <a:t> 상품으로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+mn-lt"/>
                        </a:rPr>
                        <a:t>클릭 시 </a:t>
                      </a:r>
                      <a:r>
                        <a:rPr lang="ko-KR" altLang="en-US" baseline="0" dirty="0" err="1">
                          <a:latin typeface="+mn-lt"/>
                        </a:rPr>
                        <a:t>대상별</a:t>
                      </a:r>
                      <a:r>
                        <a:rPr lang="ko-KR" altLang="en-US" baseline="0" dirty="0">
                          <a:latin typeface="+mn-lt"/>
                        </a:rPr>
                        <a:t> 상품으로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추천 인기 상품 확인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추천 신상품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상품 상세 페이지로 이동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grpSp>
        <p:nvGrpSpPr>
          <p:cNvPr id="22" name="Group 6"/>
          <p:cNvGrpSpPr/>
          <p:nvPr/>
        </p:nvGrpSpPr>
        <p:grpSpPr>
          <a:xfrm>
            <a:off x="825194" y="3583722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43856" y="363391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1065981" y="3303571"/>
            <a:ext cx="21499" cy="44714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/>
          <p:cNvGrpSpPr/>
          <p:nvPr/>
        </p:nvGrpSpPr>
        <p:grpSpPr>
          <a:xfrm>
            <a:off x="4388830" y="3583722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4507492" y="363391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 flipV="1">
            <a:off x="4616611" y="3303571"/>
            <a:ext cx="34505" cy="30306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7926455" y="3537424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8045117" y="358761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479" y="4958869"/>
            <a:ext cx="8735725" cy="5268773"/>
          </a:xfrm>
          <a:prstGeom prst="rect">
            <a:avLst/>
          </a:prstGeom>
        </p:spPr>
      </p:pic>
      <p:cxnSp>
        <p:nvCxnSpPr>
          <p:cNvPr id="54" name="직선 화살표 연결선 53"/>
          <p:cNvCxnSpPr>
            <a:stCxn id="53" idx="0"/>
          </p:cNvCxnSpPr>
          <p:nvPr/>
        </p:nvCxnSpPr>
        <p:spPr>
          <a:xfrm flipH="1" flipV="1">
            <a:off x="8188741" y="3257273"/>
            <a:ext cx="70761" cy="3303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6"/>
          <p:cNvGrpSpPr/>
          <p:nvPr/>
        </p:nvGrpSpPr>
        <p:grpSpPr>
          <a:xfrm>
            <a:off x="1557738" y="50171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676400" y="5067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2027548" y="52614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414738" y="60839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533400" y="6134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>
            <a:off x="884548" y="63282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/>
          <p:cNvGrpSpPr/>
          <p:nvPr/>
        </p:nvGrpSpPr>
        <p:grpSpPr>
          <a:xfrm>
            <a:off x="6027695" y="5017106"/>
            <a:ext cx="524572" cy="488728"/>
            <a:chOff x="0" y="0"/>
            <a:chExt cx="812800" cy="812800"/>
          </a:xfrm>
        </p:grpSpPr>
        <p:sp>
          <p:nvSpPr>
            <p:cNvPr id="1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146357" y="5067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6497505" y="52614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27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9E984-619B-4C41-4C0A-F64F7844A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41" y="2095500"/>
            <a:ext cx="8009581" cy="67645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376A1D-DAFD-823E-29BE-C750FCF52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75FEBB3-5EFE-00F7-7A01-CB2BAD11274F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DD0DD71-2A36-A124-00A8-195B6BAA5B1E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AE0D522-6C73-50B5-2946-818D528D209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708D2199-2299-EF33-5864-16F641902D21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FC7B6CA6-11F2-28E9-C08E-B3000851741D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기능별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100" name="표 99">
            <a:extLst>
              <a:ext uri="{FF2B5EF4-FFF2-40B4-BE49-F238E27FC236}">
                <a16:creationId xmlns:a16="http://schemas.microsoft.com/office/drawing/2014/main" id="{3181624A-0EB6-389E-5283-5602C4A15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001400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fr-FR" altLang="ko-KR" dirty="0">
                          <a:latin typeface="맑은 고딕" panose="020B0503020000020004" pitchFamily="50" charset="-127"/>
                        </a:rPr>
                        <a:t>/front/sale/function_list.web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기능별 상품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기능별 상품에서 각 카테고리 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클릭 시 각 카테고리별로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조건 별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상품 상세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10,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20,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40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개씩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grpSp>
        <p:nvGrpSpPr>
          <p:cNvPr id="20" name="Group 6">
            <a:extLst>
              <a:ext uri="{FF2B5EF4-FFF2-40B4-BE49-F238E27FC236}">
                <a16:creationId xmlns:a16="http://schemas.microsoft.com/office/drawing/2014/main" id="{2BE24678-7689-6FAD-B9C8-DDAAD1F5B8CA}"/>
              </a:ext>
            </a:extLst>
          </p:cNvPr>
          <p:cNvGrpSpPr/>
          <p:nvPr/>
        </p:nvGrpSpPr>
        <p:grpSpPr>
          <a:xfrm>
            <a:off x="618844" y="254053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43EC4DE-A6EB-342B-3262-69A27BFE402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0E393A97-DF7A-45AA-F37C-8159BB03F87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89EA8FC-E6EB-08B6-906B-A0289C6586DA}"/>
              </a:ext>
            </a:extLst>
          </p:cNvPr>
          <p:cNvSpPr txBox="1"/>
          <p:nvPr/>
        </p:nvSpPr>
        <p:spPr>
          <a:xfrm>
            <a:off x="737506" y="259073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DE69FED-566C-E122-1144-C431AC0D5CB7}"/>
              </a:ext>
            </a:extLst>
          </p:cNvPr>
          <p:cNvCxnSpPr/>
          <p:nvPr/>
        </p:nvCxnSpPr>
        <p:spPr>
          <a:xfrm>
            <a:off x="1088654" y="27849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6">
            <a:extLst>
              <a:ext uri="{FF2B5EF4-FFF2-40B4-BE49-F238E27FC236}">
                <a16:creationId xmlns:a16="http://schemas.microsoft.com/office/drawing/2014/main" id="{C4400096-6BE5-B552-5FAB-E0520A2D0759}"/>
              </a:ext>
            </a:extLst>
          </p:cNvPr>
          <p:cNvGrpSpPr/>
          <p:nvPr/>
        </p:nvGrpSpPr>
        <p:grpSpPr>
          <a:xfrm>
            <a:off x="508346" y="3715146"/>
            <a:ext cx="524572" cy="488728"/>
            <a:chOff x="0" y="0"/>
            <a:chExt cx="812800" cy="812800"/>
          </a:xfrm>
        </p:grpSpPr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BE57BFFB-CBBE-A2C7-3722-4F6BA27111B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8" name="TextBox 8">
              <a:extLst>
                <a:ext uri="{FF2B5EF4-FFF2-40B4-BE49-F238E27FC236}">
                  <a16:creationId xmlns:a16="http://schemas.microsoft.com/office/drawing/2014/main" id="{4092A1A0-046F-6568-C3F9-978CCC3142D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45BB0EA5-57D4-D316-282F-0E4BD6E29DE4}"/>
              </a:ext>
            </a:extLst>
          </p:cNvPr>
          <p:cNvSpPr txBox="1"/>
          <p:nvPr/>
        </p:nvSpPr>
        <p:spPr>
          <a:xfrm>
            <a:off x="627008" y="376534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3B220799-D210-D81F-8EE7-62F7EB0339A4}"/>
              </a:ext>
            </a:extLst>
          </p:cNvPr>
          <p:cNvCxnSpPr>
            <a:cxnSpLocks/>
          </p:cNvCxnSpPr>
          <p:nvPr/>
        </p:nvCxnSpPr>
        <p:spPr>
          <a:xfrm flipV="1">
            <a:off x="978156" y="3508835"/>
            <a:ext cx="505459" cy="45067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">
            <a:extLst>
              <a:ext uri="{FF2B5EF4-FFF2-40B4-BE49-F238E27FC236}">
                <a16:creationId xmlns:a16="http://schemas.microsoft.com/office/drawing/2014/main" id="{9CB62BE7-3563-67EC-24CE-B8D9BAFCD4FD}"/>
              </a:ext>
            </a:extLst>
          </p:cNvPr>
          <p:cNvGrpSpPr/>
          <p:nvPr/>
        </p:nvGrpSpPr>
        <p:grpSpPr>
          <a:xfrm>
            <a:off x="508346" y="4232771"/>
            <a:ext cx="524572" cy="488728"/>
            <a:chOff x="0" y="0"/>
            <a:chExt cx="812800" cy="812800"/>
          </a:xfrm>
        </p:grpSpPr>
        <p:sp>
          <p:nvSpPr>
            <p:cNvPr id="62" name="Freeform 7">
              <a:extLst>
                <a:ext uri="{FF2B5EF4-FFF2-40B4-BE49-F238E27FC236}">
                  <a16:creationId xmlns:a16="http://schemas.microsoft.com/office/drawing/2014/main" id="{A8622942-BBB5-970B-847D-4E904B3158A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3" name="TextBox 8">
              <a:extLst>
                <a:ext uri="{FF2B5EF4-FFF2-40B4-BE49-F238E27FC236}">
                  <a16:creationId xmlns:a16="http://schemas.microsoft.com/office/drawing/2014/main" id="{A2137B60-8A3F-F0A7-42AF-8EA0B7719D9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8508B4DA-1D69-6F36-7706-1204508438EE}"/>
              </a:ext>
            </a:extLst>
          </p:cNvPr>
          <p:cNvSpPr txBox="1"/>
          <p:nvPr/>
        </p:nvSpPr>
        <p:spPr>
          <a:xfrm>
            <a:off x="627008" y="428296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C940CBB-49D5-1A45-230B-77BCEDDE5F2C}"/>
              </a:ext>
            </a:extLst>
          </p:cNvPr>
          <p:cNvCxnSpPr/>
          <p:nvPr/>
        </p:nvCxnSpPr>
        <p:spPr>
          <a:xfrm>
            <a:off x="978156" y="447713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6">
            <a:extLst>
              <a:ext uri="{FF2B5EF4-FFF2-40B4-BE49-F238E27FC236}">
                <a16:creationId xmlns:a16="http://schemas.microsoft.com/office/drawing/2014/main" id="{90DB2AAC-D2F4-ACFB-26A9-DE463BDE7C58}"/>
              </a:ext>
            </a:extLst>
          </p:cNvPr>
          <p:cNvGrpSpPr/>
          <p:nvPr/>
        </p:nvGrpSpPr>
        <p:grpSpPr>
          <a:xfrm>
            <a:off x="513084" y="3089624"/>
            <a:ext cx="524572" cy="488728"/>
            <a:chOff x="0" y="0"/>
            <a:chExt cx="812800" cy="812800"/>
          </a:xfrm>
        </p:grpSpPr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F48C9410-00C1-C826-2EDE-2AFDBADB91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1" name="TextBox 8">
              <a:extLst>
                <a:ext uri="{FF2B5EF4-FFF2-40B4-BE49-F238E27FC236}">
                  <a16:creationId xmlns:a16="http://schemas.microsoft.com/office/drawing/2014/main" id="{3B23DE2C-8387-4B14-0D8E-C59A3E3855C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64F6F5A3-0B37-C41F-A609-EAE49631506A}"/>
              </a:ext>
            </a:extLst>
          </p:cNvPr>
          <p:cNvSpPr txBox="1"/>
          <p:nvPr/>
        </p:nvSpPr>
        <p:spPr>
          <a:xfrm>
            <a:off x="631746" y="313981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84D82CD-0661-AACC-8472-7AEEF4ED34FF}"/>
              </a:ext>
            </a:extLst>
          </p:cNvPr>
          <p:cNvCxnSpPr>
            <a:cxnSpLocks/>
          </p:cNvCxnSpPr>
          <p:nvPr/>
        </p:nvCxnSpPr>
        <p:spPr>
          <a:xfrm flipV="1">
            <a:off x="982894" y="3230997"/>
            <a:ext cx="500721" cy="10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>
            <a:extLst>
              <a:ext uri="{FF2B5EF4-FFF2-40B4-BE49-F238E27FC236}">
                <a16:creationId xmlns:a16="http://schemas.microsoft.com/office/drawing/2014/main" id="{0194025B-8FF7-AF7E-76A4-5DA93D7E23D1}"/>
              </a:ext>
            </a:extLst>
          </p:cNvPr>
          <p:cNvGrpSpPr/>
          <p:nvPr/>
        </p:nvGrpSpPr>
        <p:grpSpPr>
          <a:xfrm>
            <a:off x="8964502" y="3199492"/>
            <a:ext cx="524572" cy="488728"/>
            <a:chOff x="0" y="0"/>
            <a:chExt cx="812800" cy="812800"/>
          </a:xfrm>
        </p:grpSpPr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8406D59C-3F14-F893-C63F-9964C64D239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>
              <a:extLst>
                <a:ext uri="{FF2B5EF4-FFF2-40B4-BE49-F238E27FC236}">
                  <a16:creationId xmlns:a16="http://schemas.microsoft.com/office/drawing/2014/main" id="{EB99F443-99A2-BF3B-D5DD-A8177923536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B50CCFD-EB09-AB94-40E0-18A99A7486C4}"/>
              </a:ext>
            </a:extLst>
          </p:cNvPr>
          <p:cNvSpPr txBox="1"/>
          <p:nvPr/>
        </p:nvSpPr>
        <p:spPr>
          <a:xfrm>
            <a:off x="9083164" y="324968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BC8836B-0D91-694D-204D-6A31BACC0F6D}"/>
              </a:ext>
            </a:extLst>
          </p:cNvPr>
          <p:cNvCxnSpPr>
            <a:cxnSpLocks/>
          </p:cNvCxnSpPr>
          <p:nvPr/>
        </p:nvCxnSpPr>
        <p:spPr>
          <a:xfrm flipH="1">
            <a:off x="8521823" y="3430327"/>
            <a:ext cx="56134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">
            <a:extLst>
              <a:ext uri="{FF2B5EF4-FFF2-40B4-BE49-F238E27FC236}">
                <a16:creationId xmlns:a16="http://schemas.microsoft.com/office/drawing/2014/main" id="{489CB46E-8103-B45F-D3C3-092A5CB00E2D}"/>
              </a:ext>
            </a:extLst>
          </p:cNvPr>
          <p:cNvGrpSpPr/>
          <p:nvPr/>
        </p:nvGrpSpPr>
        <p:grpSpPr>
          <a:xfrm>
            <a:off x="3462738" y="8523031"/>
            <a:ext cx="524572" cy="488728"/>
            <a:chOff x="0" y="0"/>
            <a:chExt cx="812800" cy="812800"/>
          </a:xfrm>
        </p:grpSpPr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DCCF8883-7D6F-1707-AD14-0BD6361879D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4FAF5EA6-6F70-6B40-1055-B8FDC9844D4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02A4A32-426E-4EB3-E687-04520D2321E9}"/>
              </a:ext>
            </a:extLst>
          </p:cNvPr>
          <p:cNvSpPr txBox="1"/>
          <p:nvPr/>
        </p:nvSpPr>
        <p:spPr>
          <a:xfrm>
            <a:off x="3581400" y="857322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67BF571-1E1D-DBDC-C852-6AEEDD201119}"/>
              </a:ext>
            </a:extLst>
          </p:cNvPr>
          <p:cNvCxnSpPr/>
          <p:nvPr/>
        </p:nvCxnSpPr>
        <p:spPr>
          <a:xfrm>
            <a:off x="3932548" y="876739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48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F8683-4BBB-1AF0-31B8-329BF1625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08CDD6A-AEED-99D3-01E5-AB60F28F2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F707614-F157-9E5C-0BC2-6A0A92C0DF7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C1EF5A20-1884-2246-795F-F0E7C902D965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1220D12-07A9-3053-3AFE-4E3F721E346D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858D3C-9E3A-D6FF-B228-9FAF1712AB10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E6579DAA-8821-07EF-1D0A-7CE1696D8DE6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38D9D31-45D0-6494-1223-24FC9028F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422536"/>
              </p:ext>
            </p:extLst>
          </p:nvPr>
        </p:nvGraphicFramePr>
        <p:xfrm>
          <a:off x="10210801" y="2304520"/>
          <a:ext cx="7326085" cy="7591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클릭 시 해당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상품의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수량 변경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(-, +,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직접 입력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이동 없이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선택한 수량 만큼 장바구니 담기 가능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로그인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선택한 수량 만큼 구매 결제 페이지로 이동 가능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로그인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찜 가능 마이페이지 찜 목록에서 확인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로그인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지금 보는 상품과 비슷한 연관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8DDD0333-8AC6-72F5-89B8-0D429A537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81300"/>
            <a:ext cx="8425100" cy="6858000"/>
          </a:xfrm>
          <a:prstGeom prst="rect">
            <a:avLst/>
          </a:prstGeom>
        </p:spPr>
      </p:pic>
      <p:sp>
        <p:nvSpPr>
          <p:cNvPr id="48" name="원호 47">
            <a:extLst>
              <a:ext uri="{FF2B5EF4-FFF2-40B4-BE49-F238E27FC236}">
                <a16:creationId xmlns:a16="http://schemas.microsoft.com/office/drawing/2014/main" id="{AAA2F2DA-CC0D-850E-0FBC-04B8CBD9B4E3}"/>
              </a:ext>
            </a:extLst>
          </p:cNvPr>
          <p:cNvSpPr/>
          <p:nvPr/>
        </p:nvSpPr>
        <p:spPr>
          <a:xfrm rot="3288400">
            <a:off x="5068665" y="3663057"/>
            <a:ext cx="3772886" cy="327092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Group 6">
            <a:extLst>
              <a:ext uri="{FF2B5EF4-FFF2-40B4-BE49-F238E27FC236}">
                <a16:creationId xmlns:a16="http://schemas.microsoft.com/office/drawing/2014/main" id="{7C2935EC-0685-61D4-B3AA-6953651CA870}"/>
              </a:ext>
            </a:extLst>
          </p:cNvPr>
          <p:cNvGrpSpPr/>
          <p:nvPr/>
        </p:nvGrpSpPr>
        <p:grpSpPr>
          <a:xfrm>
            <a:off x="8947535" y="5290951"/>
            <a:ext cx="524572" cy="488728"/>
            <a:chOff x="0" y="0"/>
            <a:chExt cx="812800" cy="812800"/>
          </a:xfrm>
        </p:grpSpPr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18AAEF2C-64DC-F7F9-F10B-EAF5496F38B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F1EA28E9-E8BD-87EE-9194-9C1CF31306B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4B167380-9AA2-1AA4-02BD-0C3AEC990C59}"/>
              </a:ext>
            </a:extLst>
          </p:cNvPr>
          <p:cNvSpPr txBox="1"/>
          <p:nvPr/>
        </p:nvSpPr>
        <p:spPr>
          <a:xfrm>
            <a:off x="9066197" y="534114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360B7BD-0291-7B25-EA14-F6D9414240C9}"/>
              </a:ext>
            </a:extLst>
          </p:cNvPr>
          <p:cNvCxnSpPr/>
          <p:nvPr/>
        </p:nvCxnSpPr>
        <p:spPr>
          <a:xfrm>
            <a:off x="8686800" y="5524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6">
            <a:extLst>
              <a:ext uri="{FF2B5EF4-FFF2-40B4-BE49-F238E27FC236}">
                <a16:creationId xmlns:a16="http://schemas.microsoft.com/office/drawing/2014/main" id="{FA83B5A8-CCC0-B05C-C6C2-2CCB29868847}"/>
              </a:ext>
            </a:extLst>
          </p:cNvPr>
          <p:cNvGrpSpPr/>
          <p:nvPr/>
        </p:nvGrpSpPr>
        <p:grpSpPr>
          <a:xfrm>
            <a:off x="4385628" y="6586351"/>
            <a:ext cx="524572" cy="488728"/>
            <a:chOff x="0" y="0"/>
            <a:chExt cx="812800" cy="812800"/>
          </a:xfrm>
        </p:grpSpPr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FC0EECA7-5605-EBF4-3545-A4C3DE3378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1" name="TextBox 8">
              <a:extLst>
                <a:ext uri="{FF2B5EF4-FFF2-40B4-BE49-F238E27FC236}">
                  <a16:creationId xmlns:a16="http://schemas.microsoft.com/office/drawing/2014/main" id="{3EC50124-A56E-3B10-8621-2AE06BEE261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591B07CC-A185-DDEE-D7BC-2FE96DF5059C}"/>
              </a:ext>
            </a:extLst>
          </p:cNvPr>
          <p:cNvSpPr txBox="1"/>
          <p:nvPr/>
        </p:nvSpPr>
        <p:spPr>
          <a:xfrm>
            <a:off x="4487287" y="663654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848E2B4-7568-02CF-3589-2AD46B401662}"/>
              </a:ext>
            </a:extLst>
          </p:cNvPr>
          <p:cNvCxnSpPr>
            <a:cxnSpLocks/>
          </p:cNvCxnSpPr>
          <p:nvPr/>
        </p:nvCxnSpPr>
        <p:spPr>
          <a:xfrm>
            <a:off x="4876800" y="6819900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6">
            <a:extLst>
              <a:ext uri="{FF2B5EF4-FFF2-40B4-BE49-F238E27FC236}">
                <a16:creationId xmlns:a16="http://schemas.microsoft.com/office/drawing/2014/main" id="{1F1D964A-512C-856A-46C9-089DDC87D1CD}"/>
              </a:ext>
            </a:extLst>
          </p:cNvPr>
          <p:cNvGrpSpPr/>
          <p:nvPr/>
        </p:nvGrpSpPr>
        <p:grpSpPr>
          <a:xfrm>
            <a:off x="6299141" y="7150706"/>
            <a:ext cx="524572" cy="488728"/>
            <a:chOff x="0" y="0"/>
            <a:chExt cx="812800" cy="812800"/>
          </a:xfrm>
        </p:grpSpPr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4B84E76E-5DF6-17DC-C7DE-5CF0004B782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E9447B26-966F-0C1D-8792-474A0C951A7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CDB7C6CA-577E-938B-AF61-1AEF44663AA1}"/>
              </a:ext>
            </a:extLst>
          </p:cNvPr>
          <p:cNvSpPr txBox="1"/>
          <p:nvPr/>
        </p:nvSpPr>
        <p:spPr>
          <a:xfrm>
            <a:off x="6400800" y="7200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DA1622C-6000-CC69-DFCC-19A4439A6C17}"/>
              </a:ext>
            </a:extLst>
          </p:cNvPr>
          <p:cNvCxnSpPr>
            <a:cxnSpLocks/>
          </p:cNvCxnSpPr>
          <p:nvPr/>
        </p:nvCxnSpPr>
        <p:spPr>
          <a:xfrm flipV="1">
            <a:off x="6553200" y="6953732"/>
            <a:ext cx="0" cy="33079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6">
            <a:extLst>
              <a:ext uri="{FF2B5EF4-FFF2-40B4-BE49-F238E27FC236}">
                <a16:creationId xmlns:a16="http://schemas.microsoft.com/office/drawing/2014/main" id="{9ED755E1-82D5-BF36-1E9F-0BB0AFE08B05}"/>
              </a:ext>
            </a:extLst>
          </p:cNvPr>
          <p:cNvGrpSpPr/>
          <p:nvPr/>
        </p:nvGrpSpPr>
        <p:grpSpPr>
          <a:xfrm>
            <a:off x="7042091" y="7150706"/>
            <a:ext cx="524572" cy="488728"/>
            <a:chOff x="0" y="0"/>
            <a:chExt cx="812800" cy="812800"/>
          </a:xfrm>
        </p:grpSpPr>
        <p:sp>
          <p:nvSpPr>
            <p:cNvPr id="79" name="Freeform 7">
              <a:extLst>
                <a:ext uri="{FF2B5EF4-FFF2-40B4-BE49-F238E27FC236}">
                  <a16:creationId xmlns:a16="http://schemas.microsoft.com/office/drawing/2014/main" id="{90B1736C-3BBA-8182-7E9D-5E7894812B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80" name="TextBox 8">
              <a:extLst>
                <a:ext uri="{FF2B5EF4-FFF2-40B4-BE49-F238E27FC236}">
                  <a16:creationId xmlns:a16="http://schemas.microsoft.com/office/drawing/2014/main" id="{CBE2B7CB-4AB5-AA3B-784B-422E86BDECF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75E2DE75-026E-3E0C-133D-F23E04FE898B}"/>
              </a:ext>
            </a:extLst>
          </p:cNvPr>
          <p:cNvSpPr txBox="1"/>
          <p:nvPr/>
        </p:nvSpPr>
        <p:spPr>
          <a:xfrm>
            <a:off x="7143750" y="7200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4C406D59-758C-57CC-0066-F85ABB566D87}"/>
              </a:ext>
            </a:extLst>
          </p:cNvPr>
          <p:cNvCxnSpPr>
            <a:cxnSpLocks/>
          </p:cNvCxnSpPr>
          <p:nvPr/>
        </p:nvCxnSpPr>
        <p:spPr>
          <a:xfrm flipV="1">
            <a:off x="7296150" y="6953732"/>
            <a:ext cx="0" cy="33079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6">
            <a:extLst>
              <a:ext uri="{FF2B5EF4-FFF2-40B4-BE49-F238E27FC236}">
                <a16:creationId xmlns:a16="http://schemas.microsoft.com/office/drawing/2014/main" id="{EDFA2E94-A903-634F-D891-C63B6B9AD1FD}"/>
              </a:ext>
            </a:extLst>
          </p:cNvPr>
          <p:cNvGrpSpPr/>
          <p:nvPr/>
        </p:nvGrpSpPr>
        <p:grpSpPr>
          <a:xfrm>
            <a:off x="7746941" y="7203939"/>
            <a:ext cx="524572" cy="488728"/>
            <a:chOff x="0" y="0"/>
            <a:chExt cx="812800" cy="812800"/>
          </a:xfrm>
        </p:grpSpPr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71C3DAA5-1B49-20F3-347D-9CE9A1FE6EA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85" name="TextBox 8">
              <a:extLst>
                <a:ext uri="{FF2B5EF4-FFF2-40B4-BE49-F238E27FC236}">
                  <a16:creationId xmlns:a16="http://schemas.microsoft.com/office/drawing/2014/main" id="{E8C231A0-F3B3-AFF4-3107-4E470E9696E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A0FB1623-8EB4-C5CB-9989-AF0D45D44B83}"/>
              </a:ext>
            </a:extLst>
          </p:cNvPr>
          <p:cNvSpPr txBox="1"/>
          <p:nvPr/>
        </p:nvSpPr>
        <p:spPr>
          <a:xfrm>
            <a:off x="7848600" y="725413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501E30BC-3309-A0B5-CAFF-90E1378FAA1B}"/>
              </a:ext>
            </a:extLst>
          </p:cNvPr>
          <p:cNvCxnSpPr>
            <a:cxnSpLocks/>
          </p:cNvCxnSpPr>
          <p:nvPr/>
        </p:nvCxnSpPr>
        <p:spPr>
          <a:xfrm flipH="1" flipV="1">
            <a:off x="7796120" y="6953732"/>
            <a:ext cx="204880" cy="3840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6">
            <a:extLst>
              <a:ext uri="{FF2B5EF4-FFF2-40B4-BE49-F238E27FC236}">
                <a16:creationId xmlns:a16="http://schemas.microsoft.com/office/drawing/2014/main" id="{22A8770E-BA44-FADA-F743-31A36970901B}"/>
              </a:ext>
            </a:extLst>
          </p:cNvPr>
          <p:cNvGrpSpPr/>
          <p:nvPr/>
        </p:nvGrpSpPr>
        <p:grpSpPr>
          <a:xfrm>
            <a:off x="1422341" y="8146687"/>
            <a:ext cx="524572" cy="488728"/>
            <a:chOff x="0" y="0"/>
            <a:chExt cx="812800" cy="812800"/>
          </a:xfrm>
        </p:grpSpPr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6F191810-0B3E-DD9D-9413-7C6152DF964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1" name="TextBox 8">
              <a:extLst>
                <a:ext uri="{FF2B5EF4-FFF2-40B4-BE49-F238E27FC236}">
                  <a16:creationId xmlns:a16="http://schemas.microsoft.com/office/drawing/2014/main" id="{B5E301B0-1120-7E9E-C998-24C8EE98C50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A064581C-7C81-2143-AD50-0C4DACCE6F2E}"/>
              </a:ext>
            </a:extLst>
          </p:cNvPr>
          <p:cNvSpPr txBox="1"/>
          <p:nvPr/>
        </p:nvSpPr>
        <p:spPr>
          <a:xfrm>
            <a:off x="1524000" y="819688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0EEB2FD-4217-CF88-DFD5-06EDC6B04EE3}"/>
              </a:ext>
            </a:extLst>
          </p:cNvPr>
          <p:cNvCxnSpPr>
            <a:cxnSpLocks/>
          </p:cNvCxnSpPr>
          <p:nvPr/>
        </p:nvCxnSpPr>
        <p:spPr>
          <a:xfrm>
            <a:off x="1913513" y="8380236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115558"/>
            <a:ext cx="809875" cy="5371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8033" y="9271368"/>
            <a:ext cx="6077652" cy="14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1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81CEFE1-5629-5041-5555-5716B88A5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626901"/>
            <a:ext cx="6787502" cy="7064381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2870141" y="2438231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2971800" y="248842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3361313" y="2671780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74937CC6-E4D2-2E89-16B1-20374B7CAD86}"/>
              </a:ext>
            </a:extLst>
          </p:cNvPr>
          <p:cNvGrpSpPr/>
          <p:nvPr/>
        </p:nvGrpSpPr>
        <p:grpSpPr>
          <a:xfrm>
            <a:off x="6169392" y="2455697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0E8281EE-B5AF-C2BD-AA79-178FE2C6C0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5DEEF203-0A0C-913E-4C75-29F6D296721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AB3D23D-BE3F-C63C-9694-A93EA91C10D6}"/>
              </a:ext>
            </a:extLst>
          </p:cNvPr>
          <p:cNvSpPr txBox="1"/>
          <p:nvPr/>
        </p:nvSpPr>
        <p:spPr>
          <a:xfrm>
            <a:off x="6271051" y="250589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4006E6B-2967-1B59-4740-B601EF93872D}"/>
              </a:ext>
            </a:extLst>
          </p:cNvPr>
          <p:cNvCxnSpPr>
            <a:cxnSpLocks/>
          </p:cNvCxnSpPr>
          <p:nvPr/>
        </p:nvCxnSpPr>
        <p:spPr>
          <a:xfrm flipH="1">
            <a:off x="5875245" y="2714960"/>
            <a:ext cx="29414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14A0BB90-A39F-E8F5-7FE1-500B36C199A0}"/>
              </a:ext>
            </a:extLst>
          </p:cNvPr>
          <p:cNvGrpSpPr/>
          <p:nvPr/>
        </p:nvGrpSpPr>
        <p:grpSpPr>
          <a:xfrm>
            <a:off x="4470341" y="1896595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E1093651-1D54-B271-1AB6-04AD7D60C96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4CBCDF2E-EA9C-021D-E7BF-4ABC0681A65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C38281E-BA26-435B-4DCA-82B61600011D}"/>
              </a:ext>
            </a:extLst>
          </p:cNvPr>
          <p:cNvSpPr txBox="1"/>
          <p:nvPr/>
        </p:nvSpPr>
        <p:spPr>
          <a:xfrm>
            <a:off x="4572000" y="19467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7879F0B-1E94-DD0C-753D-05DC45F5364A}"/>
              </a:ext>
            </a:extLst>
          </p:cNvPr>
          <p:cNvCxnSpPr>
            <a:cxnSpLocks/>
          </p:cNvCxnSpPr>
          <p:nvPr/>
        </p:nvCxnSpPr>
        <p:spPr>
          <a:xfrm>
            <a:off x="4745968" y="2313499"/>
            <a:ext cx="0" cy="3137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6C4B22DC-A2F6-826F-ED51-451C6E44B2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108641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상세 페이지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상품 상세 정보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 된 상품 후기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 된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Q&amp;A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610974"/>
            <a:ext cx="574710" cy="18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4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55" y="3418273"/>
            <a:ext cx="9067800" cy="41611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</a:t>
            </a: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7287064" y="3619504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7388723" y="366969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7778236" y="3853053"/>
            <a:ext cx="408932" cy="7124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74937CC6-E4D2-2E89-16B1-20374B7CAD86}"/>
              </a:ext>
            </a:extLst>
          </p:cNvPr>
          <p:cNvGrpSpPr/>
          <p:nvPr/>
        </p:nvGrpSpPr>
        <p:grpSpPr>
          <a:xfrm>
            <a:off x="5613341" y="6998306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0E8281EE-B5AF-C2BD-AA79-178FE2C6C0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5DEEF203-0A0C-913E-4C75-29F6D296721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AB3D23D-BE3F-C63C-9694-A93EA91C10D6}"/>
              </a:ext>
            </a:extLst>
          </p:cNvPr>
          <p:cNvSpPr txBox="1"/>
          <p:nvPr/>
        </p:nvSpPr>
        <p:spPr>
          <a:xfrm>
            <a:off x="5715000" y="7048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4006E6B-2967-1B59-4740-B601EF93872D}"/>
              </a:ext>
            </a:extLst>
          </p:cNvPr>
          <p:cNvCxnSpPr>
            <a:cxnSpLocks/>
          </p:cNvCxnSpPr>
          <p:nvPr/>
        </p:nvCxnSpPr>
        <p:spPr>
          <a:xfrm flipH="1">
            <a:off x="5319194" y="7257569"/>
            <a:ext cx="29414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223324" y="3802859"/>
            <a:ext cx="524572" cy="488728"/>
            <a:chOff x="0" y="0"/>
            <a:chExt cx="812800" cy="812800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324983" y="385305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714496" y="4036408"/>
            <a:ext cx="123704" cy="26889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6">
            <a:extLst>
              <a:ext uri="{FF2B5EF4-FFF2-40B4-BE49-F238E27FC236}">
                <a16:creationId xmlns:a16="http://schemas.microsoft.com/office/drawing/2014/main" id="{74937CC6-E4D2-2E89-16B1-20374B7CAD86}"/>
              </a:ext>
            </a:extLst>
          </p:cNvPr>
          <p:cNvGrpSpPr/>
          <p:nvPr/>
        </p:nvGrpSpPr>
        <p:grpSpPr>
          <a:xfrm>
            <a:off x="1727141" y="4788506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0E8281EE-B5AF-C2BD-AA79-178FE2C6C0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5DEEF203-0A0C-913E-4C75-29F6D296721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AB3D23D-BE3F-C63C-9694-A93EA91C10D6}"/>
              </a:ext>
            </a:extLst>
          </p:cNvPr>
          <p:cNvSpPr txBox="1"/>
          <p:nvPr/>
        </p:nvSpPr>
        <p:spPr>
          <a:xfrm>
            <a:off x="1828800" y="4838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4006E6B-2967-1B59-4740-B601EF93872D}"/>
              </a:ext>
            </a:extLst>
          </p:cNvPr>
          <p:cNvCxnSpPr>
            <a:cxnSpLocks/>
          </p:cNvCxnSpPr>
          <p:nvPr/>
        </p:nvCxnSpPr>
        <p:spPr>
          <a:xfrm flipH="1">
            <a:off x="1432994" y="5047769"/>
            <a:ext cx="29414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963167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페이지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후기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구매자들이 등록한 상품 후기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등록된 후기</a:t>
                      </a:r>
                      <a:r>
                        <a:rPr lang="en-US" altLang="ko-KR" baseline="0" dirty="0"/>
                        <a:t>(</a:t>
                      </a:r>
                      <a:r>
                        <a:rPr lang="ko-KR" altLang="en-US" baseline="0" dirty="0"/>
                        <a:t>이름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 err="1"/>
                        <a:t>별점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등록일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사진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내용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구매 상품</a:t>
                      </a:r>
                      <a:r>
                        <a:rPr lang="en-US" altLang="ko-KR" baseline="0" dirty="0"/>
                        <a:t>) </a:t>
                      </a:r>
                      <a:r>
                        <a:rPr lang="ko-KR" altLang="en-US" baseline="0" dirty="0"/>
                        <a:t>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상품 후기 관리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이미지 크게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리뷰 페이지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페이지씩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032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6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프로젝트 개요</a:t>
            </a:r>
            <a:r>
              <a:rPr lang="en-US" altLang="ko-KR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 </a:t>
            </a:r>
            <a:r>
              <a:rPr lang="ko-KR" alt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및 선정 배경</a:t>
            </a:r>
            <a:endParaRPr lang="en-US" altLang="ko-KR" sz="3000" b="1" dirty="0">
              <a:solidFill>
                <a:srgbClr val="FFFFFF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5374330" y="4194620"/>
            <a:ext cx="12151670" cy="1721158"/>
            <a:chOff x="0" y="0"/>
            <a:chExt cx="3200440" cy="4533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00440" cy="453309"/>
            </a:xfrm>
            <a:custGeom>
              <a:avLst/>
              <a:gdLst/>
              <a:ahLst/>
              <a:cxnLst/>
              <a:rect l="l" t="t" r="r" b="b"/>
              <a:pathLst>
                <a:path w="3200440" h="453309">
                  <a:moveTo>
                    <a:pt x="7008" y="0"/>
                  </a:moveTo>
                  <a:lnTo>
                    <a:pt x="3193432" y="0"/>
                  </a:lnTo>
                  <a:cubicBezTo>
                    <a:pt x="3195290" y="0"/>
                    <a:pt x="3197073" y="738"/>
                    <a:pt x="3198387" y="2053"/>
                  </a:cubicBezTo>
                  <a:cubicBezTo>
                    <a:pt x="3199701" y="3367"/>
                    <a:pt x="3200440" y="5149"/>
                    <a:pt x="3200440" y="7008"/>
                  </a:cubicBezTo>
                  <a:lnTo>
                    <a:pt x="3200440" y="446301"/>
                  </a:lnTo>
                  <a:cubicBezTo>
                    <a:pt x="3200440" y="448160"/>
                    <a:pt x="3199701" y="449942"/>
                    <a:pt x="3198387" y="451256"/>
                  </a:cubicBezTo>
                  <a:cubicBezTo>
                    <a:pt x="3197073" y="452571"/>
                    <a:pt x="3195290" y="453309"/>
                    <a:pt x="3193432" y="453309"/>
                  </a:cubicBezTo>
                  <a:lnTo>
                    <a:pt x="7008" y="453309"/>
                  </a:lnTo>
                  <a:cubicBezTo>
                    <a:pt x="5149" y="453309"/>
                    <a:pt x="3367" y="452571"/>
                    <a:pt x="2053" y="451256"/>
                  </a:cubicBezTo>
                  <a:cubicBezTo>
                    <a:pt x="738" y="449942"/>
                    <a:pt x="0" y="448160"/>
                    <a:pt x="0" y="446301"/>
                  </a:cubicBezTo>
                  <a:lnTo>
                    <a:pt x="0" y="7008"/>
                  </a:lnTo>
                  <a:cubicBezTo>
                    <a:pt x="0" y="5149"/>
                    <a:pt x="738" y="3367"/>
                    <a:pt x="2053" y="2053"/>
                  </a:cubicBezTo>
                  <a:cubicBezTo>
                    <a:pt x="3367" y="738"/>
                    <a:pt x="5149" y="0"/>
                    <a:pt x="7008" y="0"/>
                  </a:cubicBezTo>
                  <a:close/>
                </a:path>
              </a:pathLst>
            </a:custGeom>
            <a:solidFill>
              <a:schemeClr val="bg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3200440" cy="510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7618582" y="4828029"/>
            <a:ext cx="8612018" cy="650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개요</a:t>
            </a:r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및 선정 배경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37" name="Freeform 2"/>
          <p:cNvSpPr/>
          <p:nvPr/>
        </p:nvSpPr>
        <p:spPr>
          <a:xfrm>
            <a:off x="1057545" y="2977604"/>
            <a:ext cx="2214511" cy="4114800"/>
          </a:xfrm>
          <a:custGeom>
            <a:avLst/>
            <a:gdLst/>
            <a:ahLst/>
            <a:cxnLst/>
            <a:rect l="l" t="t" r="r" b="b"/>
            <a:pathLst>
              <a:path w="2214511" h="4114800">
                <a:moveTo>
                  <a:pt x="0" y="0"/>
                </a:moveTo>
                <a:lnTo>
                  <a:pt x="2214510" y="0"/>
                </a:lnTo>
                <a:lnTo>
                  <a:pt x="22145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58685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83" y="3467100"/>
            <a:ext cx="8992072" cy="2314445"/>
          </a:xfrm>
          <a:prstGeom prst="rect">
            <a:avLst/>
          </a:prstGeom>
        </p:spPr>
      </p:pic>
      <p:grpSp>
        <p:nvGrpSpPr>
          <p:cNvPr id="32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3327341" y="47885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3429000" y="4838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3818513" y="5022055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553991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상품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Q&amp;A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상세 페이지에서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Q&amp;A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해당 상품 문의 글 작성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21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552700"/>
            <a:ext cx="7832383" cy="65077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5 Q&amp;A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3273206" y="8398390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3374865" y="844858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3764378" y="8631939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원호 15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022568" y="4321610"/>
            <a:ext cx="2006166" cy="1643779"/>
          </a:xfrm>
          <a:prstGeom prst="arc">
            <a:avLst>
              <a:gd name="adj1" fmla="val 16200000"/>
              <a:gd name="adj2" fmla="val 21139802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412688" y="4788506"/>
            <a:ext cx="524572" cy="488728"/>
            <a:chOff x="0" y="0"/>
            <a:chExt cx="812800" cy="812800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531350" y="4838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762000" y="50673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5978678" y="8398390"/>
            <a:ext cx="524572" cy="488728"/>
            <a:chOff x="0" y="0"/>
            <a:chExt cx="812800" cy="812800"/>
          </a:xfrm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6080337" y="844858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 flipH="1">
            <a:off x="5612570" y="8646452"/>
            <a:ext cx="41528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536371" y="7893655"/>
            <a:ext cx="524572" cy="488728"/>
            <a:chOff x="0" y="0"/>
            <a:chExt cx="812800" cy="812800"/>
          </a:xfrm>
        </p:grpSpPr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6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638030" y="794384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1027543" y="8127204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445956" y="3212069"/>
            <a:ext cx="524572" cy="488728"/>
            <a:chOff x="0" y="0"/>
            <a:chExt cx="812800" cy="812800"/>
          </a:xfrm>
        </p:grpSpPr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547615" y="326226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 flipV="1">
            <a:off x="937128" y="3170050"/>
            <a:ext cx="367511" cy="27556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821536" y="3531217"/>
            <a:ext cx="568498" cy="30711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135887"/>
              </p:ext>
            </p:extLst>
          </p:nvPr>
        </p:nvGraphicFramePr>
        <p:xfrm>
          <a:off x="10210801" y="2304520"/>
          <a:ext cx="7326085" cy="7903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상품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Q&amp;A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상세 페이지에서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Q&amp;A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시 해당 상품 정보 가지고 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문의 제목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카테고리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이름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대분류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중분류 값을 상품 상세 정보에서 가지고 옴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변경 불가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98361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파일 첨부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클릭 시 상품 </a:t>
                      </a:r>
                      <a:r>
                        <a:rPr lang="en-US" altLang="ko-KR" dirty="0"/>
                        <a:t>Q&amp;A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615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16054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맞춤 건강 추천 설문지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시에만 설문 조사 시작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 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설문 조사 시작 클릭 시 설문 조사 시작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449" y="2979592"/>
            <a:ext cx="6752566" cy="4944043"/>
          </a:xfrm>
          <a:prstGeom prst="rect">
            <a:avLst/>
          </a:prstGeom>
        </p:spPr>
      </p:pic>
      <p:grpSp>
        <p:nvGrpSpPr>
          <p:cNvPr id="28" name="Group 6"/>
          <p:cNvGrpSpPr/>
          <p:nvPr/>
        </p:nvGrpSpPr>
        <p:grpSpPr>
          <a:xfrm>
            <a:off x="2243538" y="66935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362200" y="6743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2713348" y="6937870"/>
            <a:ext cx="1325252" cy="3443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3259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53720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/front/center/board/</a:t>
                      </a:r>
                      <a:r>
                        <a:rPr lang="en-US" altLang="ko-KR" dirty="0" err="1">
                          <a:latin typeface="+mj-ea"/>
                          <a:ea typeface="+mj-ea"/>
                        </a:rPr>
                        <a:t>surveyProc.web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+mj-ea"/>
                          <a:ea typeface="+mj-ea"/>
                        </a:rPr>
                        <a:t>맞춤 건강 추천 설문지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로그인 한 정보로 나이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성별 정보를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DB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에서 가져옴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+mj-ea"/>
                          <a:ea typeface="+mj-ea"/>
                        </a:rPr>
                        <a:t> 1</a:t>
                      </a:r>
                      <a:endParaRPr lang="ko-KR" altLang="en-US" sz="2500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다음 버튼 클릭 시 다음 설문 조사 페이지로 이동</a:t>
                      </a:r>
                      <a:endParaRPr lang="en-US" altLang="ko-KR" baseline="0" dirty="0">
                        <a:latin typeface="+mj-ea"/>
                        <a:ea typeface="+mj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624586"/>
            <a:ext cx="8497486" cy="6039693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2548338" y="75317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667000" y="758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018148" y="7776070"/>
            <a:ext cx="1553852" cy="3443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71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388" y="2319222"/>
            <a:ext cx="6201757" cy="7477356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1481538" y="60077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원호 15"/>
          <p:cNvSpPr/>
          <p:nvPr/>
        </p:nvSpPr>
        <p:spPr>
          <a:xfrm rot="13999673">
            <a:off x="1931711" y="2734110"/>
            <a:ext cx="8534400" cy="777240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4326396" y="941070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7CA990D-979C-D26C-2D67-6411DECB1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121559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surveyProc.web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설문지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걱정 되는 것을 선택하여 기능별 중에 필요한 영양제 추천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9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개의 항목 중에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개만 필수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다음 버튼 클릭 시 다음 설문 조사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998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272" y="2095500"/>
            <a:ext cx="6932528" cy="7763034"/>
          </a:xfrm>
          <a:prstGeom prst="rect">
            <a:avLst/>
          </a:prstGeom>
        </p:spPr>
      </p:pic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1235156" y="6191293"/>
            <a:ext cx="426215" cy="42000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520"/>
              </a:lnSpc>
            </a:pPr>
            <a:r>
              <a:rPr lang="en-US" dirty="0"/>
              <a:t>      </a:t>
            </a:r>
            <a:endParaRPr dirty="0"/>
          </a:p>
        </p:txBody>
      </p:sp>
      <p:sp>
        <p:nvSpPr>
          <p:cNvPr id="37" name="TextBox 36"/>
          <p:cNvSpPr txBox="1"/>
          <p:nvPr/>
        </p:nvSpPr>
        <p:spPr>
          <a:xfrm>
            <a:off x="3886200" y="93374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D40BACF-12AA-80BA-CD17-81AA59DB1D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411562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설문지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해당 식습관을 선택하여 성분별 중에 필요한 영양제 추천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9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개의 항목 중에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개만 필수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다음 버튼 클릭 시 다음 설문 조사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8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1481538" y="6007706"/>
            <a:ext cx="524572" cy="488728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4600A1C7-28E8-D3EA-2CF4-D1AAA8F85915}"/>
              </a:ext>
            </a:extLst>
          </p:cNvPr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37093168-0CC1-8298-F553-F5D8DBE841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D779E2E-2158-602F-DB64-839AF34EC26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5219CC0-9B0B-6989-9859-F14D0E6A96E6}"/>
              </a:ext>
            </a:extLst>
          </p:cNvPr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C30C993-C9FC-E851-958D-BF6C4B137EE4}"/>
              </a:ext>
            </a:extLst>
          </p:cNvPr>
          <p:cNvCxnSpPr/>
          <p:nvPr/>
        </p:nvCxnSpPr>
        <p:spPr>
          <a:xfrm>
            <a:off x="4326396" y="941070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원호 30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931711" y="2734110"/>
            <a:ext cx="8534400" cy="777240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4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772561" cy="325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5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결과표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38400" y="3543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8" name="Group 6"/>
          <p:cNvGrpSpPr/>
          <p:nvPr/>
        </p:nvGrpSpPr>
        <p:grpSpPr>
          <a:xfrm>
            <a:off x="2024177" y="3653784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142839" y="370397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4" name="Group 6"/>
          <p:cNvGrpSpPr/>
          <p:nvPr/>
        </p:nvGrpSpPr>
        <p:grpSpPr>
          <a:xfrm>
            <a:off x="3784541" y="9287226"/>
            <a:ext cx="524572" cy="488728"/>
            <a:chOff x="0" y="0"/>
            <a:chExt cx="812800" cy="812800"/>
          </a:xfrm>
        </p:grpSpPr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3886200" y="93374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4173996" y="952397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25" y="2298030"/>
            <a:ext cx="3488564" cy="7849269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896591"/>
              </p:ext>
            </p:extLst>
          </p:nvPr>
        </p:nvGraphicFramePr>
        <p:xfrm>
          <a:off x="10210801" y="2304520"/>
          <a:ext cx="7326085" cy="7256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</a:rPr>
                        <a:t>surveyProc.web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설문 결과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3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영양제 추천은 가장 인기 많은 영양제를 추천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결과는 마이 페이지 맞춤 건강 결과 조회에 저장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6293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6096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성별 별로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6096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기능별 상품 중에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6070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성분별 상품 중에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6096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클릭 시 해당 상품 하나만 장바구니에 담음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6121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추천 상품 전체를 장바구니에 담음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6070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해당 상품 상세 화면으로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438400" y="391001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32FB137-AC44-EC43-9EA1-8840B72EF1EB}"/>
              </a:ext>
            </a:extLst>
          </p:cNvPr>
          <p:cNvSpPr txBox="1"/>
          <p:nvPr/>
        </p:nvSpPr>
        <p:spPr>
          <a:xfrm>
            <a:off x="2450447" y="502070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AE2FCAE7-E1FF-9709-2A72-FC85093FA679}"/>
              </a:ext>
            </a:extLst>
          </p:cNvPr>
          <p:cNvGrpSpPr/>
          <p:nvPr/>
        </p:nvGrpSpPr>
        <p:grpSpPr>
          <a:xfrm>
            <a:off x="2036224" y="5131185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D6CB89C8-3D53-F2B1-674D-A772D7441CB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72D6D207-7B44-48CA-0CC5-D5BF32436FB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525CEB2-DCDA-A276-3D23-747987DD1AED}"/>
              </a:ext>
            </a:extLst>
          </p:cNvPr>
          <p:cNvSpPr txBox="1"/>
          <p:nvPr/>
        </p:nvSpPr>
        <p:spPr>
          <a:xfrm>
            <a:off x="2133600" y="518137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2C13E01-084A-69D2-CAEF-2EC881E925E4}"/>
              </a:ext>
            </a:extLst>
          </p:cNvPr>
          <p:cNvCxnSpPr/>
          <p:nvPr/>
        </p:nvCxnSpPr>
        <p:spPr>
          <a:xfrm>
            <a:off x="2450447" y="538741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57173B3-5F6E-965B-08FF-210A283BD3BB}"/>
              </a:ext>
            </a:extLst>
          </p:cNvPr>
          <p:cNvSpPr txBox="1"/>
          <p:nvPr/>
        </p:nvSpPr>
        <p:spPr>
          <a:xfrm>
            <a:off x="2450447" y="668217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0" name="Group 6">
            <a:extLst>
              <a:ext uri="{FF2B5EF4-FFF2-40B4-BE49-F238E27FC236}">
                <a16:creationId xmlns:a16="http://schemas.microsoft.com/office/drawing/2014/main" id="{67BD48C8-7FE8-4BD3-66B1-F0A7C0A1503C}"/>
              </a:ext>
            </a:extLst>
          </p:cNvPr>
          <p:cNvGrpSpPr/>
          <p:nvPr/>
        </p:nvGrpSpPr>
        <p:grpSpPr>
          <a:xfrm>
            <a:off x="2036224" y="6792663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EE2FBA8C-5FB6-5ABA-0CDC-8E19BB58157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B25FE143-7B38-459B-DBA1-E7B06CF858A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6BA286F-A88C-7E7C-D8FB-8EDB722E9D81}"/>
              </a:ext>
            </a:extLst>
          </p:cNvPr>
          <p:cNvSpPr txBox="1"/>
          <p:nvPr/>
        </p:nvSpPr>
        <p:spPr>
          <a:xfrm>
            <a:off x="2154886" y="6842857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BE98724-2D9A-EDA6-FE06-2BECACF2AD36}"/>
              </a:ext>
            </a:extLst>
          </p:cNvPr>
          <p:cNvCxnSpPr/>
          <p:nvPr/>
        </p:nvCxnSpPr>
        <p:spPr>
          <a:xfrm>
            <a:off x="2450447" y="7048889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2FEE3ED-6F87-3193-D835-24C71629835B}"/>
              </a:ext>
            </a:extLst>
          </p:cNvPr>
          <p:cNvSpPr txBox="1"/>
          <p:nvPr/>
        </p:nvSpPr>
        <p:spPr>
          <a:xfrm>
            <a:off x="2450447" y="825942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1" name="Group 6">
            <a:extLst>
              <a:ext uri="{FF2B5EF4-FFF2-40B4-BE49-F238E27FC236}">
                <a16:creationId xmlns:a16="http://schemas.microsoft.com/office/drawing/2014/main" id="{2C587549-A574-76EA-90E4-30C35A9E957A}"/>
              </a:ext>
            </a:extLst>
          </p:cNvPr>
          <p:cNvGrpSpPr/>
          <p:nvPr/>
        </p:nvGrpSpPr>
        <p:grpSpPr>
          <a:xfrm>
            <a:off x="2036224" y="8369906"/>
            <a:ext cx="524572" cy="488728"/>
            <a:chOff x="0" y="0"/>
            <a:chExt cx="812800" cy="812800"/>
          </a:xfrm>
        </p:grpSpPr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070A7EEC-2911-86B5-BB36-FB220C52931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>
              <a:extLst>
                <a:ext uri="{FF2B5EF4-FFF2-40B4-BE49-F238E27FC236}">
                  <a16:creationId xmlns:a16="http://schemas.microsoft.com/office/drawing/2014/main" id="{E0F3AB9B-BB86-31F6-2EA3-565BFFD239B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25FAB1E-80C0-47C9-63F0-82F70431AE67}"/>
              </a:ext>
            </a:extLst>
          </p:cNvPr>
          <p:cNvSpPr txBox="1"/>
          <p:nvPr/>
        </p:nvSpPr>
        <p:spPr>
          <a:xfrm>
            <a:off x="2154886" y="8420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326A244-CAA4-DBF7-853F-811B0D053A17}"/>
              </a:ext>
            </a:extLst>
          </p:cNvPr>
          <p:cNvCxnSpPr/>
          <p:nvPr/>
        </p:nvCxnSpPr>
        <p:spPr>
          <a:xfrm>
            <a:off x="2450447" y="8626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6">
            <a:extLst>
              <a:ext uri="{FF2B5EF4-FFF2-40B4-BE49-F238E27FC236}">
                <a16:creationId xmlns:a16="http://schemas.microsoft.com/office/drawing/2014/main" id="{0E5DE56D-01C7-9ECC-63CA-0668AE4B1EEA}"/>
              </a:ext>
            </a:extLst>
          </p:cNvPr>
          <p:cNvGrpSpPr/>
          <p:nvPr/>
        </p:nvGrpSpPr>
        <p:grpSpPr>
          <a:xfrm>
            <a:off x="2322931" y="9566672"/>
            <a:ext cx="524572" cy="488728"/>
            <a:chOff x="0" y="0"/>
            <a:chExt cx="812800" cy="812800"/>
          </a:xfrm>
        </p:grpSpPr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F6CAA632-5AD5-1ADB-C3FC-910E65B34AD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8" name="TextBox 8">
              <a:extLst>
                <a:ext uri="{FF2B5EF4-FFF2-40B4-BE49-F238E27FC236}">
                  <a16:creationId xmlns:a16="http://schemas.microsoft.com/office/drawing/2014/main" id="{974A310E-2946-320F-5D63-2BE5110A881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291F233-9965-8AF8-29E1-13CC711F093D}"/>
              </a:ext>
            </a:extLst>
          </p:cNvPr>
          <p:cNvSpPr txBox="1"/>
          <p:nvPr/>
        </p:nvSpPr>
        <p:spPr>
          <a:xfrm>
            <a:off x="2441593" y="961686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6E5E60F-B9FE-AE24-CAB0-4E93757337AE}"/>
              </a:ext>
            </a:extLst>
          </p:cNvPr>
          <p:cNvCxnSpPr/>
          <p:nvPr/>
        </p:nvCxnSpPr>
        <p:spPr>
          <a:xfrm>
            <a:off x="2737154" y="982289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6">
            <a:extLst>
              <a:ext uri="{FF2B5EF4-FFF2-40B4-BE49-F238E27FC236}">
                <a16:creationId xmlns:a16="http://schemas.microsoft.com/office/drawing/2014/main" id="{1F852EEC-4FDF-F41F-4879-9F439E5DABAE}"/>
              </a:ext>
            </a:extLst>
          </p:cNvPr>
          <p:cNvGrpSpPr/>
          <p:nvPr/>
        </p:nvGrpSpPr>
        <p:grpSpPr>
          <a:xfrm>
            <a:off x="6956574" y="5873972"/>
            <a:ext cx="524572" cy="488728"/>
            <a:chOff x="0" y="0"/>
            <a:chExt cx="812800" cy="812800"/>
          </a:xfrm>
        </p:grpSpPr>
        <p:sp>
          <p:nvSpPr>
            <p:cNvPr id="52" name="Freeform 7">
              <a:extLst>
                <a:ext uri="{FF2B5EF4-FFF2-40B4-BE49-F238E27FC236}">
                  <a16:creationId xmlns:a16="http://schemas.microsoft.com/office/drawing/2014/main" id="{FCA93EE3-ACC2-4E50-86CD-CAABA6D4EF2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4232CBBE-2AF2-214B-A7CB-9C734BA32A8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CB87C2FE-6593-A17A-DC74-5D637705BD73}"/>
              </a:ext>
            </a:extLst>
          </p:cNvPr>
          <p:cNvSpPr txBox="1"/>
          <p:nvPr/>
        </p:nvSpPr>
        <p:spPr>
          <a:xfrm>
            <a:off x="7038830" y="5905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7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16362275-11C8-B1AA-2568-45F6837618FC}"/>
              </a:ext>
            </a:extLst>
          </p:cNvPr>
          <p:cNvCxnSpPr>
            <a:cxnSpLocks/>
          </p:cNvCxnSpPr>
          <p:nvPr/>
        </p:nvCxnSpPr>
        <p:spPr>
          <a:xfrm flipH="1">
            <a:off x="6345066" y="6134100"/>
            <a:ext cx="61150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6">
            <a:extLst>
              <a:ext uri="{FF2B5EF4-FFF2-40B4-BE49-F238E27FC236}">
                <a16:creationId xmlns:a16="http://schemas.microsoft.com/office/drawing/2014/main" id="{94C8FDC9-4D9D-BE24-6D5A-C19481DB7B97}"/>
              </a:ext>
            </a:extLst>
          </p:cNvPr>
          <p:cNvGrpSpPr/>
          <p:nvPr/>
        </p:nvGrpSpPr>
        <p:grpSpPr>
          <a:xfrm>
            <a:off x="2281395" y="8963465"/>
            <a:ext cx="524572" cy="488728"/>
            <a:chOff x="0" y="0"/>
            <a:chExt cx="812800" cy="812800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A6EF41EA-18E0-AA21-CFD4-5B0223EB2B4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33B09CC6-D2D2-DD55-7A36-785D579DCF5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0B246D7-BB51-DFB4-893D-CDC68774C52C}"/>
              </a:ext>
            </a:extLst>
          </p:cNvPr>
          <p:cNvSpPr txBox="1"/>
          <p:nvPr/>
        </p:nvSpPr>
        <p:spPr>
          <a:xfrm>
            <a:off x="2400057" y="901365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FAF5FCA5-E7B8-30A9-CB66-0512525B6BB7}"/>
              </a:ext>
            </a:extLst>
          </p:cNvPr>
          <p:cNvCxnSpPr/>
          <p:nvPr/>
        </p:nvCxnSpPr>
        <p:spPr>
          <a:xfrm>
            <a:off x="2695618" y="921969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08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592782"/>
            <a:ext cx="8675219" cy="703520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452310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personalHealth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searchForm.web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안심 조회 서비스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공공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데이터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API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를 연결하여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안전한 상품인지 검색 가능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각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상품인지 상품 이름 검색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상품의 제품명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제조사명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신고 번호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일이 나옴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28" name="Group 6"/>
          <p:cNvGrpSpPr/>
          <p:nvPr/>
        </p:nvGrpSpPr>
        <p:grpSpPr>
          <a:xfrm>
            <a:off x="2395938" y="53219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514600" y="5372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10161" y="5578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5748738" y="8003196"/>
            <a:ext cx="524572" cy="488728"/>
            <a:chOff x="0" y="0"/>
            <a:chExt cx="812800" cy="812800"/>
          </a:xfrm>
        </p:grpSpPr>
        <p:sp>
          <p:nvSpPr>
            <p:cNvPr id="4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5867400" y="805339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162961" y="825942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/>
          <p:cNvGrpSpPr/>
          <p:nvPr/>
        </p:nvGrpSpPr>
        <p:grpSpPr>
          <a:xfrm>
            <a:off x="905807" y="8979506"/>
            <a:ext cx="524572" cy="488728"/>
            <a:chOff x="0" y="0"/>
            <a:chExt cx="812800" cy="812800"/>
          </a:xfrm>
        </p:grpSpPr>
        <p:sp>
          <p:nvSpPr>
            <p:cNvPr id="4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1024469" y="9029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20030" y="92357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안심 조회 서비스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3626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411119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공지 사항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공지사항을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 또는 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공지사항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표시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공지사항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697" y="2371711"/>
            <a:ext cx="8827787" cy="7151044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3505200" y="5295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43039" y="5384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5562600" y="5829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800439" y="5918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1190339" y="6438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28178" y="6527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4191000" y="9258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428839" y="9347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 사항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39705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70526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자주 찾는 질문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자주 찾는 질문을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또는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자주 찾는 질문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표시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자주 찾는 질문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  <p:sp>
        <p:nvSpPr>
          <p:cNvPr id="21" name="타원 20"/>
          <p:cNvSpPr/>
          <p:nvPr/>
        </p:nvSpPr>
        <p:spPr>
          <a:xfrm>
            <a:off x="3505200" y="5295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43039" y="5384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5562600" y="5829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800439" y="5918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1190339" y="6438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28178" y="6527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4191000" y="9258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428839" y="9347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098" y="2400300"/>
            <a:ext cx="8777386" cy="7239000"/>
          </a:xfrm>
          <a:prstGeom prst="rect">
            <a:avLst/>
          </a:prstGeom>
        </p:spPr>
      </p:pic>
      <p:sp>
        <p:nvSpPr>
          <p:cNvPr id="29" name="타원 28"/>
          <p:cNvSpPr/>
          <p:nvPr/>
        </p:nvSpPr>
        <p:spPr>
          <a:xfrm>
            <a:off x="3598720" y="53848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836559" y="54737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5676900" y="594308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914739" y="603198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1202468" y="652728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0307" y="661618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/>
          <p:cNvSpPr/>
          <p:nvPr/>
        </p:nvSpPr>
        <p:spPr>
          <a:xfrm>
            <a:off x="4200239" y="9375775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438078" y="9464675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11755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1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495" y="4181242"/>
            <a:ext cx="4651240" cy="4696058"/>
          </a:xfrm>
          <a:prstGeom prst="rect">
            <a:avLst/>
          </a:prstGeom>
        </p:spPr>
      </p:pic>
      <p:pic>
        <p:nvPicPr>
          <p:cNvPr id="12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800" y="4181241"/>
            <a:ext cx="4953000" cy="4650030"/>
          </a:xfrm>
          <a:prstGeom prst="rect">
            <a:avLst/>
          </a:prstGeom>
        </p:spPr>
      </p:pic>
      <p:pic>
        <p:nvPicPr>
          <p:cNvPr id="13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4043" y="4181241"/>
            <a:ext cx="4634661" cy="465002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133600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153073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2105263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2036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011400" y="9791700"/>
            <a:ext cx="472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통계청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향후 고령인구에 대한 전망은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?”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33600" y="8343900"/>
            <a:ext cx="9144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79329" y="82677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352012" y="76581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주제 및 선정 배경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3834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698" y="2405415"/>
            <a:ext cx="8802786" cy="7082701"/>
          </a:xfrm>
          <a:prstGeom prst="rect">
            <a:avLst/>
          </a:prstGeom>
        </p:spPr>
      </p:pic>
      <p:sp>
        <p:nvSpPr>
          <p:cNvPr id="51" name="타원 50"/>
          <p:cNvSpPr/>
          <p:nvPr/>
        </p:nvSpPr>
        <p:spPr>
          <a:xfrm>
            <a:off x="3505200" y="53721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43039" y="54610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/>
          <p:cNvSpPr/>
          <p:nvPr/>
        </p:nvSpPr>
        <p:spPr>
          <a:xfrm>
            <a:off x="5791200" y="59055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029039" y="59944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1016398" y="6819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54237" y="6908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/>
          <p:cNvSpPr/>
          <p:nvPr/>
        </p:nvSpPr>
        <p:spPr>
          <a:xfrm>
            <a:off x="1046878" y="76581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84717" y="77470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>
            <a:off x="4343400" y="9105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5</a:t>
            </a:r>
            <a:endParaRPr lang="ko-KR" altLang="en-US" sz="1300" dirty="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581239" y="9194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438769"/>
              </p:ext>
            </p:extLst>
          </p:nvPr>
        </p:nvGraphicFramePr>
        <p:xfrm>
          <a:off x="10210801" y="2304520"/>
          <a:ext cx="7326085" cy="7903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본인이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또는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98361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 err="1"/>
                        <a:t>미답변이</a:t>
                      </a:r>
                      <a:r>
                        <a:rPr lang="ko-KR" altLang="en-US" dirty="0"/>
                        <a:t> 상단으로 올라옴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상세 내용으로 페이지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답변 완료가 하단으로 </a:t>
                      </a:r>
                      <a:r>
                        <a:rPr lang="ko-KR" altLang="en-US" dirty="0" err="1"/>
                        <a:t>내려감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상세 내용으로 페이지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문의 등록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6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99020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78" y="2897896"/>
            <a:ext cx="9078592" cy="6296904"/>
          </a:xfrm>
          <a:prstGeom prst="rect">
            <a:avLst/>
          </a:prstGeom>
        </p:spPr>
      </p:pic>
      <p:grpSp>
        <p:nvGrpSpPr>
          <p:cNvPr id="31" name="Group 6"/>
          <p:cNvGrpSpPr/>
          <p:nvPr/>
        </p:nvGrpSpPr>
        <p:grpSpPr>
          <a:xfrm>
            <a:off x="248776" y="34931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67438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24170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228600" y="4392378"/>
            <a:ext cx="524572" cy="488728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47262" y="444257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03994" y="462723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295981" y="6121720"/>
            <a:ext cx="524572" cy="488728"/>
            <a:chOff x="0" y="0"/>
            <a:chExt cx="812800" cy="812800"/>
          </a:xfrm>
        </p:grpSpPr>
        <p:sp>
          <p:nvSpPr>
            <p:cNvPr id="4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414643" y="617191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71375" y="6356580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/>
          <p:cNvGrpSpPr/>
          <p:nvPr/>
        </p:nvGrpSpPr>
        <p:grpSpPr>
          <a:xfrm>
            <a:off x="273121" y="7597194"/>
            <a:ext cx="524572" cy="488728"/>
            <a:chOff x="0" y="0"/>
            <a:chExt cx="812800" cy="812800"/>
          </a:xfrm>
        </p:grpSpPr>
        <p:sp>
          <p:nvSpPr>
            <p:cNvPr id="4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391783" y="76473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48515" y="7832054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6"/>
          <p:cNvGrpSpPr/>
          <p:nvPr/>
        </p:nvGrpSpPr>
        <p:grpSpPr>
          <a:xfrm>
            <a:off x="3736461" y="8598506"/>
            <a:ext cx="524572" cy="488728"/>
            <a:chOff x="0" y="0"/>
            <a:chExt cx="812800" cy="812800"/>
          </a:xfrm>
        </p:grpSpPr>
        <p:sp>
          <p:nvSpPr>
            <p:cNvPr id="5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3855123" y="8648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4211855" y="8833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"/>
          <p:cNvGrpSpPr/>
          <p:nvPr/>
        </p:nvGrpSpPr>
        <p:grpSpPr>
          <a:xfrm>
            <a:off x="6625190" y="8621890"/>
            <a:ext cx="524572" cy="488728"/>
            <a:chOff x="0" y="0"/>
            <a:chExt cx="812800" cy="812800"/>
          </a:xfrm>
        </p:grpSpPr>
        <p:sp>
          <p:nvSpPr>
            <p:cNvPr id="7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6743852" y="86720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6250963" y="8865377"/>
            <a:ext cx="436106" cy="87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535024"/>
              </p:ext>
            </p:extLst>
          </p:nvPr>
        </p:nvGraphicFramePr>
        <p:xfrm>
          <a:off x="10210801" y="2304520"/>
          <a:ext cx="7326085" cy="7439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문의 등록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본인이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사항 등록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문의할 제목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카테고리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7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가지 중에 선택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문의할 내용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첨부 파일 입력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docx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xls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xlsx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ppt.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pptx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pdf,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hwp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Jpg, gif,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png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조건 충족 하면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목록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sp>
        <p:nvSpPr>
          <p:cNvPr id="7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71115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69304"/>
            <a:ext cx="8481201" cy="5117396"/>
          </a:xfrm>
          <a:prstGeom prst="rect">
            <a:avLst/>
          </a:prstGeom>
        </p:spPr>
      </p:pic>
      <p:grpSp>
        <p:nvGrpSpPr>
          <p:cNvPr id="13" name="Group 6"/>
          <p:cNvGrpSpPr/>
          <p:nvPr/>
        </p:nvGrpSpPr>
        <p:grpSpPr>
          <a:xfrm>
            <a:off x="214568" y="6083906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33230" y="6134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28791" y="6340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51006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myPage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메인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시에만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메인에서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각 서브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이름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포인트의 정보를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에서 불러옴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최근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일 내에 진행 중인 주문 정보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3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0739" y="4283127"/>
            <a:ext cx="4980861" cy="2064930"/>
          </a:xfrm>
          <a:prstGeom prst="rect">
            <a:avLst/>
          </a:prstGeom>
        </p:spPr>
      </p:pic>
      <p:grpSp>
        <p:nvGrpSpPr>
          <p:cNvPr id="24" name="Group 6"/>
          <p:cNvGrpSpPr/>
          <p:nvPr/>
        </p:nvGrpSpPr>
        <p:grpSpPr>
          <a:xfrm>
            <a:off x="3157938" y="4331306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276600" y="4381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572161" y="46101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3167746" y="514582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286408" y="51960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3534" y="4331306"/>
            <a:ext cx="1295382" cy="3975100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581969" y="540205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원호 11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987848" y="4206800"/>
            <a:ext cx="5135682" cy="466216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57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960637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개인 정보 확인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수정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마이페이지에서 개인 정보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이메일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성명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성별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연락처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주소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마케팅 수신 동의 변경 가능</a:t>
                      </a:r>
                      <a:endParaRPr lang="en-US" altLang="ko-KR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update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하여 값이 수정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601" y="2572201"/>
            <a:ext cx="7992590" cy="6830378"/>
          </a:xfrm>
          <a:prstGeom prst="rect">
            <a:avLst/>
          </a:prstGeom>
        </p:spPr>
      </p:pic>
      <p:grpSp>
        <p:nvGrpSpPr>
          <p:cNvPr id="35" name="Group 6"/>
          <p:cNvGrpSpPr/>
          <p:nvPr/>
        </p:nvGrpSpPr>
        <p:grpSpPr>
          <a:xfrm>
            <a:off x="1710138" y="85985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828800" y="8648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24361" y="88773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호 39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421020" y="3238896"/>
            <a:ext cx="6634952" cy="6353614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Group 6"/>
          <p:cNvGrpSpPr/>
          <p:nvPr/>
        </p:nvGrpSpPr>
        <p:grpSpPr>
          <a:xfrm>
            <a:off x="642541" y="5855306"/>
            <a:ext cx="524572" cy="488728"/>
            <a:chOff x="0" y="0"/>
            <a:chExt cx="812800" cy="812800"/>
          </a:xfrm>
        </p:grpSpPr>
        <p:sp>
          <p:nvSpPr>
            <p:cNvPr id="4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761203" y="5905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90600" y="61115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개인 정보 확인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39809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3383562"/>
            <a:ext cx="5617902" cy="498930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35" name="Group 6"/>
          <p:cNvGrpSpPr/>
          <p:nvPr/>
        </p:nvGrpSpPr>
        <p:grpSpPr>
          <a:xfrm>
            <a:off x="7312362" y="67697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431024" y="6819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6937244" y="7025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6"/>
          <p:cNvGrpSpPr/>
          <p:nvPr/>
        </p:nvGrpSpPr>
        <p:grpSpPr>
          <a:xfrm>
            <a:off x="1727870" y="6769706"/>
            <a:ext cx="524572" cy="488728"/>
            <a:chOff x="0" y="0"/>
            <a:chExt cx="812800" cy="812800"/>
          </a:xfrm>
        </p:grpSpPr>
        <p:sp>
          <p:nvSpPr>
            <p:cNvPr id="4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846532" y="6819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075929" y="70259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/>
          <p:cNvGrpSpPr/>
          <p:nvPr/>
        </p:nvGrpSpPr>
        <p:grpSpPr>
          <a:xfrm>
            <a:off x="1727870" y="4433895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846532" y="44840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075929" y="469012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1727870" y="5600514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846532" y="565070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2203264" y="5524500"/>
            <a:ext cx="463736" cy="2286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66257" y="5926936"/>
            <a:ext cx="448100" cy="3250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555972"/>
              </p:ext>
            </p:extLst>
          </p:nvPr>
        </p:nvGraphicFramePr>
        <p:xfrm>
          <a:off x="10210801" y="2304520"/>
          <a:ext cx="7326085" cy="7294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/front/member/passwd/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비밀번호 변경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마이페이지에서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회원 본인이 비밀번호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값과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에 저장 되어 있는 비밀번호가 같은지 확인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신규 비밀번호와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신규 비밀번호 확인이 같은지 확인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입력한 정보 초기화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위에 조건이 맞으면 비밀번호 수정 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801888"/>
                  </a:ext>
                </a:extLst>
              </a:tr>
            </a:tbl>
          </a:graphicData>
        </a:graphic>
      </p:graphicFrame>
      <p:sp>
        <p:nvSpPr>
          <p:cNvPr id="5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25.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비밀번호 변경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44725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765417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myPageNotice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이력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마이페이지에서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문의 이력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 또는 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미답변이</a:t>
                      </a:r>
                      <a:r>
                        <a:rPr lang="ko-KR" altLang="en-US" dirty="0"/>
                        <a:t> 상단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답변 완료가 하단으로 표시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상세 내용으로 페이지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문의 이력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문의 등록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801888"/>
                  </a:ext>
                </a:extLst>
              </a:tr>
            </a:tbl>
          </a:graphicData>
        </a:graphic>
      </p:graphicFrame>
      <p:sp>
        <p:nvSpPr>
          <p:cNvPr id="34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26.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이력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390900"/>
            <a:ext cx="8192261" cy="5039577"/>
          </a:xfrm>
          <a:prstGeom prst="rect">
            <a:avLst/>
          </a:prstGeom>
        </p:spPr>
      </p:pic>
      <p:grpSp>
        <p:nvGrpSpPr>
          <p:cNvPr id="40" name="Group 6"/>
          <p:cNvGrpSpPr/>
          <p:nvPr/>
        </p:nvGrpSpPr>
        <p:grpSpPr>
          <a:xfrm>
            <a:off x="5366941" y="4371902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485603" y="442209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715000" y="462812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748438" y="5344474"/>
            <a:ext cx="524572" cy="488728"/>
            <a:chOff x="0" y="0"/>
            <a:chExt cx="812800" cy="812800"/>
          </a:xfrm>
        </p:grpSpPr>
        <p:sp>
          <p:nvSpPr>
            <p:cNvPr id="5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867100" y="539466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96497" y="56007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6"/>
          <p:cNvGrpSpPr/>
          <p:nvPr/>
        </p:nvGrpSpPr>
        <p:grpSpPr>
          <a:xfrm>
            <a:off x="3615138" y="7074506"/>
            <a:ext cx="524572" cy="488728"/>
            <a:chOff x="0" y="0"/>
            <a:chExt cx="812800" cy="812800"/>
          </a:xfrm>
        </p:grpSpPr>
        <p:sp>
          <p:nvSpPr>
            <p:cNvPr id="5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3733800" y="7124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963197" y="73307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"/>
          <p:cNvGrpSpPr/>
          <p:nvPr/>
        </p:nvGrpSpPr>
        <p:grpSpPr>
          <a:xfrm>
            <a:off x="3932714" y="7629745"/>
            <a:ext cx="524572" cy="488728"/>
            <a:chOff x="0" y="0"/>
            <a:chExt cx="812800" cy="812800"/>
          </a:xfrm>
        </p:grpSpPr>
        <p:sp>
          <p:nvSpPr>
            <p:cNvPr id="6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4051376" y="767993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280773" y="788597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04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066" y="2569962"/>
            <a:ext cx="8452452" cy="651268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6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27.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포인트 적립 조회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27" name="Group 6"/>
          <p:cNvGrpSpPr/>
          <p:nvPr/>
        </p:nvGrpSpPr>
        <p:grpSpPr>
          <a:xfrm>
            <a:off x="684468" y="2807306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03130" y="2857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32527" y="30635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607357" y="4872234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26019" y="492242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55416" y="512846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8568138" y="3721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8686800" y="377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844495" y="405336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6"/>
          <p:cNvGrpSpPr/>
          <p:nvPr/>
        </p:nvGrpSpPr>
        <p:grpSpPr>
          <a:xfrm>
            <a:off x="7597591" y="3733976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7716253" y="378417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873948" y="406563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6"/>
          <p:cNvGrpSpPr/>
          <p:nvPr/>
        </p:nvGrpSpPr>
        <p:grpSpPr>
          <a:xfrm>
            <a:off x="6501287" y="3721706"/>
            <a:ext cx="524572" cy="488728"/>
            <a:chOff x="0" y="0"/>
            <a:chExt cx="812800" cy="812800"/>
          </a:xfrm>
        </p:grpSpPr>
        <p:sp>
          <p:nvSpPr>
            <p:cNvPr id="5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6619949" y="377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777644" y="405336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"/>
          <p:cNvGrpSpPr/>
          <p:nvPr/>
        </p:nvGrpSpPr>
        <p:grpSpPr>
          <a:xfrm>
            <a:off x="5291550" y="3732432"/>
            <a:ext cx="524572" cy="488728"/>
            <a:chOff x="0" y="0"/>
            <a:chExt cx="812800" cy="812800"/>
          </a:xfrm>
        </p:grpSpPr>
        <p:sp>
          <p:nvSpPr>
            <p:cNvPr id="7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5410212" y="378262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567907" y="4064087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925160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pointHistory.web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포인트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적립 조회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마이페이지에서 총 적립된 포인트 이력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포인트 이력 날짜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상품 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총 포인트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구매한 상품의 총 수량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개의 포인트 적립금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 전체의 합계 포인트 적립금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상품의 적립일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47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133" y="2378897"/>
            <a:ext cx="7993579" cy="670374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6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28.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포인트 사용 내역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27" name="Group 6"/>
          <p:cNvGrpSpPr/>
          <p:nvPr/>
        </p:nvGrpSpPr>
        <p:grpSpPr>
          <a:xfrm>
            <a:off x="1060602" y="2728632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179264" y="277882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08661" y="298485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1379540" y="4888716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498202" y="493891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727599" y="514494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6"/>
          <p:cNvGrpSpPr/>
          <p:nvPr/>
        </p:nvGrpSpPr>
        <p:grpSpPr>
          <a:xfrm>
            <a:off x="5172888" y="4926816"/>
            <a:ext cx="524572" cy="488728"/>
            <a:chOff x="0" y="0"/>
            <a:chExt cx="812800" cy="812800"/>
          </a:xfrm>
        </p:grpSpPr>
        <p:sp>
          <p:nvSpPr>
            <p:cNvPr id="4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5291550" y="49770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4878527" y="5171180"/>
            <a:ext cx="356592" cy="1235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6"/>
          <p:cNvGrpSpPr/>
          <p:nvPr/>
        </p:nvGrpSpPr>
        <p:grpSpPr>
          <a:xfrm>
            <a:off x="4596247" y="4386184"/>
            <a:ext cx="524572" cy="488728"/>
            <a:chOff x="0" y="0"/>
            <a:chExt cx="812800" cy="812800"/>
          </a:xfrm>
        </p:grpSpPr>
        <p:sp>
          <p:nvSpPr>
            <p:cNvPr id="5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4714909" y="443637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4301886" y="4630548"/>
            <a:ext cx="356592" cy="1235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"/>
          <p:cNvGrpSpPr/>
          <p:nvPr/>
        </p:nvGrpSpPr>
        <p:grpSpPr>
          <a:xfrm>
            <a:off x="3448368" y="8468674"/>
            <a:ext cx="524572" cy="488728"/>
            <a:chOff x="0" y="0"/>
            <a:chExt cx="812800" cy="812800"/>
          </a:xfrm>
        </p:grpSpPr>
        <p:sp>
          <p:nvSpPr>
            <p:cNvPr id="6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3567030" y="851886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96427" y="87249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표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322785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pointUseHistory.web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포인트 사용 내역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마이페이지에서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사용한 총 포인트 내역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 포인트 사용한 날짜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상품 수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총 포인트 확인 가능</a:t>
                      </a: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주문한 상품에서 사용한 포인트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 주문한 상품의 상세 정보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포인트 사용 내역 </a:t>
                      </a:r>
                      <a:r>
                        <a:rPr lang="en-US" altLang="ko-KR" dirty="0" smtClean="0"/>
                        <a:t>10</a:t>
                      </a:r>
                      <a:r>
                        <a:rPr lang="ko-KR" altLang="en-US" dirty="0" smtClean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259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089975"/>
              </p:ext>
            </p:extLst>
          </p:nvPr>
        </p:nvGraphicFramePr>
        <p:xfrm>
          <a:off x="10210801" y="2304520"/>
          <a:ext cx="7326085" cy="6300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마이 페이지 맞춤 건강 결과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마이페이지에서 맞춤 건강 설문지 결과표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수정 된 날짜 확인 가능</a:t>
                      </a: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전체 추천 상품 일괄로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장바구니에 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맞춤 건강 추천 설문지 페이지로 이동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새로 한 설문지 결과표로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update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476500"/>
            <a:ext cx="7388122" cy="7251751"/>
          </a:xfrm>
          <a:prstGeom prst="rect">
            <a:avLst/>
          </a:prstGeom>
        </p:spPr>
      </p:pic>
      <p:grpSp>
        <p:nvGrpSpPr>
          <p:cNvPr id="34" name="Group 6"/>
          <p:cNvGrpSpPr/>
          <p:nvPr/>
        </p:nvGrpSpPr>
        <p:grpSpPr>
          <a:xfrm>
            <a:off x="2319738" y="8827106"/>
            <a:ext cx="524572" cy="488728"/>
            <a:chOff x="0" y="0"/>
            <a:chExt cx="812800" cy="812800"/>
          </a:xfrm>
        </p:grpSpPr>
        <p:sp>
          <p:nvSpPr>
            <p:cNvPr id="4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438400" y="8877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667797" y="90833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6"/>
          <p:cNvGrpSpPr/>
          <p:nvPr/>
        </p:nvGrpSpPr>
        <p:grpSpPr>
          <a:xfrm>
            <a:off x="2346057" y="9325238"/>
            <a:ext cx="524572" cy="488728"/>
            <a:chOff x="0" y="0"/>
            <a:chExt cx="812800" cy="812800"/>
          </a:xfrm>
        </p:grpSpPr>
        <p:sp>
          <p:nvSpPr>
            <p:cNvPr id="5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2464719" y="937543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694116" y="9581464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"/>
          <p:cNvGrpSpPr/>
          <p:nvPr/>
        </p:nvGrpSpPr>
        <p:grpSpPr>
          <a:xfrm>
            <a:off x="2462085" y="2624586"/>
            <a:ext cx="524572" cy="488728"/>
            <a:chOff x="0" y="0"/>
            <a:chExt cx="812800" cy="812800"/>
          </a:xfrm>
        </p:grpSpPr>
        <p:sp>
          <p:nvSpPr>
            <p:cNvPr id="6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580747" y="267478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10144" y="288081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29.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결과 조회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61637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241" y="3670969"/>
            <a:ext cx="8046464" cy="38493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061768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myLike.web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찜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상세 페이지에서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찜한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상품 목록으로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장바구니에 상품 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찜한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상품에서 삭제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찜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27" name="Group 6"/>
          <p:cNvGrpSpPr/>
          <p:nvPr/>
        </p:nvGrpSpPr>
        <p:grpSpPr>
          <a:xfrm>
            <a:off x="9185480" y="4670923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9304142" y="472111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10362" y="4927149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9173116" y="5181017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291778" y="52312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797998" y="5437243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6282138" y="6769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6400800" y="6819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5907020" y="7025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6"/>
          <p:cNvGrpSpPr/>
          <p:nvPr/>
        </p:nvGrpSpPr>
        <p:grpSpPr>
          <a:xfrm>
            <a:off x="805878" y="4946157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924540" y="499635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81272" y="5224951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30.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찜한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5054861"/>
            <a:ext cx="657317" cy="2095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6063727"/>
            <a:ext cx="638264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4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81800" y="3543300"/>
            <a:ext cx="4466263" cy="446626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-85725"/>
              <a:ext cx="6604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34904" y="3543299"/>
            <a:ext cx="4466263" cy="446626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-85725"/>
              <a:ext cx="6604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>
            <a:off x="12524413" y="3543300"/>
            <a:ext cx="4466263" cy="446626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B8AFF"/>
          </a:solidFill>
        </p:spPr>
      </p:sp>
      <p:grpSp>
        <p:nvGrpSpPr>
          <p:cNvPr id="15" name="Group 15"/>
          <p:cNvGrpSpPr/>
          <p:nvPr/>
        </p:nvGrpSpPr>
        <p:grpSpPr>
          <a:xfrm rot="5429157">
            <a:off x="5932434" y="5593513"/>
            <a:ext cx="418099" cy="365837"/>
            <a:chOff x="0" y="0"/>
            <a:chExt cx="812800" cy="7112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27000" y="168275"/>
              <a:ext cx="558800" cy="492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268978" y="4798848"/>
            <a:ext cx="3491906" cy="2302570"/>
            <a:chOff x="0" y="-76200"/>
            <a:chExt cx="4655875" cy="3070095"/>
          </a:xfrm>
        </p:grpSpPr>
        <p:sp>
          <p:nvSpPr>
            <p:cNvPr id="19" name="TextBox 19"/>
            <p:cNvSpPr txBox="1"/>
            <p:nvPr/>
          </p:nvSpPr>
          <p:spPr>
            <a:xfrm>
              <a:off x="724845" y="-76200"/>
              <a:ext cx="3201574" cy="8726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불법 판매</a:t>
              </a:r>
              <a:endParaRPr lang="en-US" sz="3999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147234"/>
              <a:ext cx="4655875" cy="18466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노령층을 속여 허가 받지 않은 사업자들이 각종 불법 건강기능식품을 허위 광고로 강매하는 사기가 빈번하게 발생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522082" y="4798848"/>
            <a:ext cx="3491906" cy="1956319"/>
            <a:chOff x="0" y="-76200"/>
            <a:chExt cx="4655875" cy="2608427"/>
          </a:xfrm>
        </p:grpSpPr>
        <p:sp>
          <p:nvSpPr>
            <p:cNvPr id="22" name="TextBox 22"/>
            <p:cNvSpPr txBox="1"/>
            <p:nvPr/>
          </p:nvSpPr>
          <p:spPr>
            <a:xfrm>
              <a:off x="1037673" y="-76200"/>
              <a:ext cx="2492474" cy="8726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노령화</a:t>
              </a:r>
              <a:endParaRPr lang="en-US" sz="3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147231"/>
              <a:ext cx="4655875" cy="1384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25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년을 기점으로 전체 인구의 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20.6%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 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65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 이상인 </a:t>
              </a:r>
              <a:r>
                <a:rPr lang="ko-KR" altLang="en-US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초고령화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사회로 진입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841020" y="4733988"/>
            <a:ext cx="3833048" cy="2367429"/>
            <a:chOff x="-228639" y="-162680"/>
            <a:chExt cx="5110731" cy="3156577"/>
          </a:xfrm>
        </p:grpSpPr>
        <p:sp>
          <p:nvSpPr>
            <p:cNvPr id="25" name="TextBox 25"/>
            <p:cNvSpPr txBox="1"/>
            <p:nvPr/>
          </p:nvSpPr>
          <p:spPr>
            <a:xfrm>
              <a:off x="-228639" y="-162680"/>
              <a:ext cx="5110731" cy="8726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판별 능력 부족</a:t>
              </a:r>
              <a:endParaRPr lang="en-US" sz="3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147234"/>
              <a:ext cx="4655875" cy="1846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키오스크와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같은 복잡한 기능 및 온라인에 익숙하지 않음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algn="ctr">
                <a:lnSpc>
                  <a:spcPts val="2659"/>
                </a:lnSpc>
              </a:pP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노령층의 불법 건강기능식품을 판별하는 능력 부족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 rot="5429157">
            <a:off x="11680898" y="5593513"/>
            <a:ext cx="418099" cy="365837"/>
            <a:chOff x="0" y="0"/>
            <a:chExt cx="812800" cy="7112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27000" y="168275"/>
              <a:ext cx="558800" cy="492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33" name="TextBox 19"/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주제 및 선정 배경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56950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116960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reviewListPage.web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후기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상품후기 작성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목록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상품 후기 작성 목록으로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상품 후기 목록으로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이미지 클릭 시 상품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작성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152900"/>
            <a:ext cx="8483601" cy="3124249"/>
          </a:xfrm>
          <a:prstGeom prst="rect">
            <a:avLst/>
          </a:prstGeom>
        </p:spPr>
      </p:pic>
      <p:sp>
        <p:nvSpPr>
          <p:cNvPr id="34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31.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5448300"/>
            <a:ext cx="711536" cy="717889"/>
          </a:xfrm>
          <a:prstGeom prst="rect">
            <a:avLst/>
          </a:prstGeom>
        </p:spPr>
      </p:pic>
      <p:grpSp>
        <p:nvGrpSpPr>
          <p:cNvPr id="11" name="Group 6"/>
          <p:cNvGrpSpPr/>
          <p:nvPr/>
        </p:nvGrpSpPr>
        <p:grpSpPr>
          <a:xfrm>
            <a:off x="427069" y="4483706"/>
            <a:ext cx="524572" cy="488728"/>
            <a:chOff x="0" y="0"/>
            <a:chExt cx="812800" cy="812800"/>
          </a:xfrm>
        </p:grpSpPr>
        <p:sp>
          <p:nvSpPr>
            <p:cNvPr id="1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45731" y="4533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02463" y="4762500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/>
          <p:cNvGrpSpPr/>
          <p:nvPr/>
        </p:nvGrpSpPr>
        <p:grpSpPr>
          <a:xfrm>
            <a:off x="9180113" y="4527908"/>
            <a:ext cx="524572" cy="488728"/>
            <a:chOff x="0" y="0"/>
            <a:chExt cx="812800" cy="812800"/>
          </a:xfrm>
        </p:grpSpPr>
        <p:sp>
          <p:nvSpPr>
            <p:cNvPr id="1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9298775" y="457810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04995" y="4784134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/>
          <p:cNvGrpSpPr/>
          <p:nvPr/>
        </p:nvGrpSpPr>
        <p:grpSpPr>
          <a:xfrm>
            <a:off x="618594" y="5520050"/>
            <a:ext cx="524572" cy="488728"/>
            <a:chOff x="0" y="0"/>
            <a:chExt cx="812800" cy="812800"/>
          </a:xfrm>
        </p:grpSpPr>
        <p:sp>
          <p:nvSpPr>
            <p:cNvPr id="2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737256" y="557024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93988" y="5798844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/>
          <p:cNvGrpSpPr/>
          <p:nvPr/>
        </p:nvGrpSpPr>
        <p:grpSpPr>
          <a:xfrm>
            <a:off x="6891738" y="5543434"/>
            <a:ext cx="524572" cy="488728"/>
            <a:chOff x="0" y="0"/>
            <a:chExt cx="812800" cy="812800"/>
          </a:xfrm>
        </p:grpSpPr>
        <p:sp>
          <p:nvSpPr>
            <p:cNvPr id="2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010400" y="55936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367132" y="5822228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56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957519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후기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등록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후기 작성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err="1"/>
                        <a:t>별점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점</a:t>
                      </a:r>
                      <a:r>
                        <a:rPr lang="en-US" altLang="ko-KR" dirty="0"/>
                        <a:t>~5</a:t>
                      </a:r>
                      <a:r>
                        <a:rPr lang="ko-KR" altLang="en-US" dirty="0"/>
                        <a:t>점까지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사진 첨부 최대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3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개까지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상품 후기 내용 작성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관리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상품 후기 등록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601032"/>
            <a:ext cx="8383383" cy="4554434"/>
          </a:xfrm>
          <a:prstGeom prst="rect">
            <a:avLst/>
          </a:prstGeom>
        </p:spPr>
      </p:pic>
      <p:grpSp>
        <p:nvGrpSpPr>
          <p:cNvPr id="18" name="Group 6"/>
          <p:cNvGrpSpPr/>
          <p:nvPr/>
        </p:nvGrpSpPr>
        <p:grpSpPr>
          <a:xfrm>
            <a:off x="4072338" y="4864706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191000" y="4914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3657600" y="4991100"/>
            <a:ext cx="463918" cy="1298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/>
          <p:cNvGrpSpPr/>
          <p:nvPr/>
        </p:nvGrpSpPr>
        <p:grpSpPr>
          <a:xfrm>
            <a:off x="4657870" y="5550506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776532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4282752" y="5806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9255321" y="66935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9373983" y="6743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80203" y="6949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6"/>
          <p:cNvGrpSpPr/>
          <p:nvPr/>
        </p:nvGrpSpPr>
        <p:grpSpPr>
          <a:xfrm>
            <a:off x="9259583" y="7341586"/>
            <a:ext cx="524572" cy="488728"/>
            <a:chOff x="0" y="0"/>
            <a:chExt cx="812800" cy="812800"/>
          </a:xfrm>
        </p:grpSpPr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378245" y="739178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84465" y="759781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6"/>
          <p:cNvGrpSpPr/>
          <p:nvPr/>
        </p:nvGrpSpPr>
        <p:grpSpPr>
          <a:xfrm>
            <a:off x="6891738" y="7362952"/>
            <a:ext cx="524572" cy="488728"/>
            <a:chOff x="0" y="0"/>
            <a:chExt cx="812800" cy="812800"/>
          </a:xfrm>
        </p:grpSpPr>
        <p:sp>
          <p:nvSpPr>
            <p:cNvPr id="4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7010400" y="741314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367132" y="7600508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32.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작성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38233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580908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reviewListPage.web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등록된 상품 후기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작성한 상품 후기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상품 후기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작성한 상품 후기 내용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작성한 상품 후기 내용 삭제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924300"/>
            <a:ext cx="8840572" cy="4120460"/>
          </a:xfrm>
          <a:prstGeom prst="rect">
            <a:avLst/>
          </a:prstGeom>
        </p:spPr>
      </p:pic>
      <p:grpSp>
        <p:nvGrpSpPr>
          <p:cNvPr id="17" name="Group 6"/>
          <p:cNvGrpSpPr/>
          <p:nvPr/>
        </p:nvGrpSpPr>
        <p:grpSpPr>
          <a:xfrm>
            <a:off x="7515553" y="5093306"/>
            <a:ext cx="524572" cy="488728"/>
            <a:chOff x="0" y="0"/>
            <a:chExt cx="812800" cy="812800"/>
          </a:xfrm>
        </p:grpSpPr>
        <p:sp>
          <p:nvSpPr>
            <p:cNvPr id="1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634215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990947" y="53308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9463383" y="5039344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582045" y="508953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9186612" y="5295900"/>
            <a:ext cx="3259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/>
          <p:cNvGrpSpPr/>
          <p:nvPr/>
        </p:nvGrpSpPr>
        <p:grpSpPr>
          <a:xfrm>
            <a:off x="643338" y="58553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762000" y="5905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118732" y="60928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620478" y="5011716"/>
            <a:ext cx="524572" cy="488728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39140" y="50619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95872" y="524927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33.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관리 목록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00513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그림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846131"/>
            <a:ext cx="7202632" cy="386849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4" name="Group 6"/>
          <p:cNvGrpSpPr/>
          <p:nvPr/>
        </p:nvGrpSpPr>
        <p:grpSpPr>
          <a:xfrm>
            <a:off x="4681938" y="5245706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800600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4306820" y="5501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6"/>
          <p:cNvGrpSpPr/>
          <p:nvPr/>
        </p:nvGrpSpPr>
        <p:grpSpPr>
          <a:xfrm>
            <a:off x="4031683" y="4559906"/>
            <a:ext cx="524572" cy="488728"/>
            <a:chOff x="0" y="0"/>
            <a:chExt cx="812800" cy="812800"/>
          </a:xfrm>
        </p:grpSpPr>
        <p:sp>
          <p:nvSpPr>
            <p:cNvPr id="5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150345" y="4610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3581400" y="4610100"/>
            <a:ext cx="499463" cy="2060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6"/>
          <p:cNvGrpSpPr/>
          <p:nvPr/>
        </p:nvGrpSpPr>
        <p:grpSpPr>
          <a:xfrm>
            <a:off x="9032518" y="6312506"/>
            <a:ext cx="524572" cy="488728"/>
            <a:chOff x="0" y="0"/>
            <a:chExt cx="812800" cy="812800"/>
          </a:xfrm>
        </p:grpSpPr>
        <p:sp>
          <p:nvSpPr>
            <p:cNvPr id="5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9151180" y="6362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657400" y="6568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6"/>
          <p:cNvGrpSpPr/>
          <p:nvPr/>
        </p:nvGrpSpPr>
        <p:grpSpPr>
          <a:xfrm>
            <a:off x="9019818" y="7037776"/>
            <a:ext cx="524572" cy="488728"/>
            <a:chOff x="0" y="0"/>
            <a:chExt cx="812800" cy="812800"/>
          </a:xfrm>
        </p:grpSpPr>
        <p:sp>
          <p:nvSpPr>
            <p:cNvPr id="6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9138480" y="708797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644700" y="7294002"/>
            <a:ext cx="42429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"/>
          <p:cNvGrpSpPr/>
          <p:nvPr/>
        </p:nvGrpSpPr>
        <p:grpSpPr>
          <a:xfrm>
            <a:off x="6651973" y="7059142"/>
            <a:ext cx="524572" cy="488728"/>
            <a:chOff x="0" y="0"/>
            <a:chExt cx="812800" cy="812800"/>
          </a:xfrm>
        </p:grpSpPr>
        <p:sp>
          <p:nvSpPr>
            <p:cNvPr id="6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6770635" y="710933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127367" y="729400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759744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후기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수정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작성한 후기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err="1"/>
                        <a:t>별점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점</a:t>
                      </a:r>
                      <a:r>
                        <a:rPr lang="en-US" altLang="ko-KR" dirty="0"/>
                        <a:t>~5</a:t>
                      </a:r>
                      <a:r>
                        <a:rPr lang="ko-KR" altLang="en-US" dirty="0"/>
                        <a:t>점까지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사진 첨부 최대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3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개까지 수정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기존의 등록한 이미지 삭제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새로운 이미지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상품 후기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관리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상품 후기 수정</a:t>
                      </a:r>
                      <a:r>
                        <a:rPr lang="ko-KR" altLang="en-US" baseline="0" dirty="0"/>
                        <a:t>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84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0119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285717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주문한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주문한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배송 조회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주문 취소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주문 정보에서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장바구니에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 담김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913" y="3390900"/>
            <a:ext cx="8126055" cy="5104041"/>
          </a:xfrm>
          <a:prstGeom prst="rect">
            <a:avLst/>
          </a:prstGeom>
        </p:spPr>
      </p:pic>
      <p:grpSp>
        <p:nvGrpSpPr>
          <p:cNvPr id="38" name="Group 6"/>
          <p:cNvGrpSpPr/>
          <p:nvPr/>
        </p:nvGrpSpPr>
        <p:grpSpPr>
          <a:xfrm>
            <a:off x="971592" y="4483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090254" y="4533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47212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6"/>
          <p:cNvGrpSpPr/>
          <p:nvPr/>
        </p:nvGrpSpPr>
        <p:grpSpPr>
          <a:xfrm>
            <a:off x="971592" y="5216800"/>
            <a:ext cx="524572" cy="488728"/>
            <a:chOff x="0" y="0"/>
            <a:chExt cx="812800" cy="812800"/>
          </a:xfrm>
        </p:grpSpPr>
        <p:sp>
          <p:nvSpPr>
            <p:cNvPr id="7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1090254" y="52669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5454356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6"/>
          <p:cNvGrpSpPr/>
          <p:nvPr/>
        </p:nvGrpSpPr>
        <p:grpSpPr>
          <a:xfrm>
            <a:off x="5760782" y="3848100"/>
            <a:ext cx="524572" cy="488728"/>
            <a:chOff x="0" y="0"/>
            <a:chExt cx="812800" cy="812800"/>
          </a:xfrm>
        </p:grpSpPr>
        <p:sp>
          <p:nvSpPr>
            <p:cNvPr id="7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5879444" y="38982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023068" y="4252144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6"/>
          <p:cNvGrpSpPr/>
          <p:nvPr/>
        </p:nvGrpSpPr>
        <p:grpSpPr>
          <a:xfrm>
            <a:off x="8644338" y="5111972"/>
            <a:ext cx="524572" cy="488728"/>
            <a:chOff x="0" y="0"/>
            <a:chExt cx="812800" cy="812800"/>
          </a:xfrm>
        </p:grpSpPr>
        <p:sp>
          <p:nvSpPr>
            <p:cNvPr id="9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8763000" y="516216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355868" y="5373042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6"/>
          <p:cNvGrpSpPr/>
          <p:nvPr/>
        </p:nvGrpSpPr>
        <p:grpSpPr>
          <a:xfrm>
            <a:off x="6767768" y="3860867"/>
            <a:ext cx="524572" cy="488728"/>
            <a:chOff x="0" y="0"/>
            <a:chExt cx="812800" cy="812800"/>
          </a:xfrm>
        </p:grpSpPr>
        <p:sp>
          <p:nvSpPr>
            <p:cNvPr id="9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6886430" y="391106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030054" y="4264911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 6"/>
          <p:cNvGrpSpPr/>
          <p:nvPr/>
        </p:nvGrpSpPr>
        <p:grpSpPr>
          <a:xfrm>
            <a:off x="7748749" y="3871484"/>
            <a:ext cx="524572" cy="488728"/>
            <a:chOff x="0" y="0"/>
            <a:chExt cx="812800" cy="812800"/>
          </a:xfrm>
        </p:grpSpPr>
        <p:sp>
          <p:nvSpPr>
            <p:cNvPr id="10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0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7867411" y="392167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011035" y="4275528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35.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목록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7102366"/>
            <a:ext cx="533400" cy="1747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0" y="5376468"/>
            <a:ext cx="514422" cy="1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4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471107"/>
            <a:ext cx="7373990" cy="4154510"/>
          </a:xfrm>
          <a:prstGeom prst="rect">
            <a:avLst/>
          </a:prstGeom>
        </p:spPr>
      </p:pic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243467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buyDelivertView.web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배송 조회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주문한 상품 배송 조회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결제한 날짜와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주문 배송 상태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46" name="Group 6"/>
          <p:cNvGrpSpPr/>
          <p:nvPr/>
        </p:nvGrpSpPr>
        <p:grpSpPr>
          <a:xfrm>
            <a:off x="971592" y="3451761"/>
            <a:ext cx="524572" cy="488728"/>
            <a:chOff x="0" y="0"/>
            <a:chExt cx="812800" cy="812800"/>
          </a:xfrm>
        </p:grpSpPr>
        <p:sp>
          <p:nvSpPr>
            <p:cNvPr id="4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1090254" y="350195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3689317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6"/>
          <p:cNvGrpSpPr/>
          <p:nvPr/>
        </p:nvGrpSpPr>
        <p:grpSpPr>
          <a:xfrm>
            <a:off x="971592" y="5008853"/>
            <a:ext cx="524572" cy="488728"/>
            <a:chOff x="0" y="0"/>
            <a:chExt cx="812800" cy="812800"/>
          </a:xfrm>
        </p:grpSpPr>
        <p:sp>
          <p:nvSpPr>
            <p:cNvPr id="5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1090254" y="505904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5246409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36.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배송 조회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472" y="6233131"/>
            <a:ext cx="6382641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5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087" y="3695700"/>
            <a:ext cx="6992326" cy="5792008"/>
          </a:xfrm>
          <a:prstGeom prst="rect">
            <a:avLst/>
          </a:prstGeom>
        </p:spPr>
      </p:pic>
      <p:grpSp>
        <p:nvGrpSpPr>
          <p:cNvPr id="45" name="Group 6"/>
          <p:cNvGrpSpPr/>
          <p:nvPr/>
        </p:nvGrpSpPr>
        <p:grpSpPr>
          <a:xfrm>
            <a:off x="7653738" y="7226906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7772400" y="727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365268" y="7487976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5062938" y="8750906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5181600" y="8801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5325224" y="8472088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6"/>
          <p:cNvGrpSpPr/>
          <p:nvPr/>
        </p:nvGrpSpPr>
        <p:grpSpPr>
          <a:xfrm>
            <a:off x="5900085" y="8774290"/>
            <a:ext cx="524572" cy="488728"/>
            <a:chOff x="0" y="0"/>
            <a:chExt cx="812800" cy="812800"/>
          </a:xfrm>
        </p:grpSpPr>
        <p:sp>
          <p:nvSpPr>
            <p:cNvPr id="5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018747" y="88244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162371" y="8495472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"/>
          <p:cNvGrpSpPr/>
          <p:nvPr/>
        </p:nvGrpSpPr>
        <p:grpSpPr>
          <a:xfrm>
            <a:off x="6737231" y="8774290"/>
            <a:ext cx="524572" cy="488728"/>
            <a:chOff x="0" y="0"/>
            <a:chExt cx="812800" cy="812800"/>
          </a:xfrm>
        </p:grpSpPr>
        <p:sp>
          <p:nvSpPr>
            <p:cNvPr id="6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6855893" y="88244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999517" y="8495472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6"/>
          <p:cNvGrpSpPr/>
          <p:nvPr/>
        </p:nvGrpSpPr>
        <p:grpSpPr>
          <a:xfrm>
            <a:off x="991425" y="5093306"/>
            <a:ext cx="524572" cy="488728"/>
            <a:chOff x="0" y="0"/>
            <a:chExt cx="812800" cy="812800"/>
          </a:xfrm>
        </p:grpSpPr>
        <p:sp>
          <p:nvSpPr>
            <p:cNvPr id="8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8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1110087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66819" y="5328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094722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취소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주문 취소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 취소 하고 싶은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주문 취소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상품 교환 신청</a:t>
                      </a:r>
                      <a:r>
                        <a:rPr lang="ko-KR" altLang="en-US" baseline="0" dirty="0"/>
                        <a:t>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환불 신청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108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37.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취소 신청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002" y="6688484"/>
            <a:ext cx="780321" cy="1076843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8875" y="5307161"/>
            <a:ext cx="939613" cy="24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5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211" y="3771900"/>
            <a:ext cx="7087589" cy="5077534"/>
          </a:xfrm>
          <a:prstGeom prst="rect">
            <a:avLst/>
          </a:prstGeom>
        </p:spPr>
      </p:pic>
      <p:sp>
        <p:nvSpPr>
          <p:cNvPr id="3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38.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취소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1" name="Group 6"/>
          <p:cNvGrpSpPr/>
          <p:nvPr/>
        </p:nvGrpSpPr>
        <p:grpSpPr>
          <a:xfrm>
            <a:off x="1185977" y="4181316"/>
            <a:ext cx="524572" cy="488728"/>
            <a:chOff x="0" y="0"/>
            <a:chExt cx="812800" cy="812800"/>
          </a:xfrm>
        </p:grpSpPr>
        <p:sp>
          <p:nvSpPr>
            <p:cNvPr id="1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304639" y="42315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661371" y="441617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/>
          <p:cNvGrpSpPr/>
          <p:nvPr/>
        </p:nvGrpSpPr>
        <p:grpSpPr>
          <a:xfrm>
            <a:off x="5748738" y="7531706"/>
            <a:ext cx="524572" cy="488728"/>
            <a:chOff x="0" y="0"/>
            <a:chExt cx="812800" cy="812800"/>
          </a:xfrm>
        </p:grpSpPr>
        <p:sp>
          <p:nvSpPr>
            <p:cNvPr id="1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867400" y="7581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224132" y="7766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/>
          <p:cNvGrpSpPr/>
          <p:nvPr/>
        </p:nvGrpSpPr>
        <p:grpSpPr>
          <a:xfrm>
            <a:off x="1483325" y="5264126"/>
            <a:ext cx="524572" cy="488728"/>
            <a:chOff x="0" y="0"/>
            <a:chExt cx="812800" cy="812800"/>
          </a:xfrm>
        </p:grpSpPr>
        <p:sp>
          <p:nvSpPr>
            <p:cNvPr id="2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601987" y="531432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958719" y="549898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110432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취소 결과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 취소 신청한 상품에 대해서 주문 취소 신청 상세 확인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 취소한 날짜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처리 중인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주문 취소 한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5825" y="5476590"/>
            <a:ext cx="1038370" cy="27626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0112" y="6874389"/>
            <a:ext cx="780321" cy="107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4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3848100"/>
            <a:ext cx="6935168" cy="5087060"/>
          </a:xfrm>
          <a:prstGeom prst="rect">
            <a:avLst/>
          </a:prstGeom>
        </p:spPr>
      </p:pic>
      <p:sp>
        <p:nvSpPr>
          <p:cNvPr id="13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39.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교환 신청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2" name="Group 6"/>
          <p:cNvGrpSpPr/>
          <p:nvPr/>
        </p:nvGrpSpPr>
        <p:grpSpPr>
          <a:xfrm>
            <a:off x="1118286" y="4178906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236948" y="422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593680" y="441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"/>
          <p:cNvGrpSpPr/>
          <p:nvPr/>
        </p:nvGrpSpPr>
        <p:grpSpPr>
          <a:xfrm>
            <a:off x="5681047" y="7529296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799709" y="757949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156441" y="776415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/>
          <p:cNvGrpSpPr/>
          <p:nvPr/>
        </p:nvGrpSpPr>
        <p:grpSpPr>
          <a:xfrm>
            <a:off x="1415634" y="526171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534296" y="53119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891028" y="549657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307893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교환 신청 결과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교환 신청한 상품에 대해서 교환 신청 상세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교환</a:t>
                      </a:r>
                      <a:r>
                        <a:rPr lang="ko-KR" altLang="en-US" dirty="0"/>
                        <a:t> 신청한 날짜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처리 중인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+mn-lt"/>
                        </a:rPr>
                        <a:t>교환 신청</a:t>
                      </a:r>
                      <a:r>
                        <a:rPr lang="ko-KR" altLang="en-US" dirty="0"/>
                        <a:t> 한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8" y="5494625"/>
            <a:ext cx="967306" cy="2355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1876" y="6805822"/>
            <a:ext cx="849086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6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771900"/>
            <a:ext cx="7068536" cy="5172797"/>
          </a:xfrm>
          <a:prstGeom prst="rect">
            <a:avLst/>
          </a:prstGeom>
        </p:spPr>
      </p:pic>
      <p:sp>
        <p:nvSpPr>
          <p:cNvPr id="13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40.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환불 신청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1" name="Group 6"/>
          <p:cNvGrpSpPr/>
          <p:nvPr/>
        </p:nvGrpSpPr>
        <p:grpSpPr>
          <a:xfrm>
            <a:off x="1176738" y="4178906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295400" y="422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652132" y="441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"/>
          <p:cNvGrpSpPr/>
          <p:nvPr/>
        </p:nvGrpSpPr>
        <p:grpSpPr>
          <a:xfrm>
            <a:off x="5739499" y="7529296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858161" y="757949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214893" y="776415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/>
          <p:cNvGrpSpPr/>
          <p:nvPr/>
        </p:nvGrpSpPr>
        <p:grpSpPr>
          <a:xfrm>
            <a:off x="1474086" y="526171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592748" y="53119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949480" y="549657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48009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환불 신청 결과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환불 신청한 상품에 대해서 환불 신청 상세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 환불 신청한 날짜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처리 중인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환불 </a:t>
                      </a:r>
                      <a:r>
                        <a:rPr lang="ko-KR" altLang="en-US" dirty="0">
                          <a:latin typeface="+mn-lt"/>
                        </a:rPr>
                        <a:t>신청</a:t>
                      </a:r>
                      <a:r>
                        <a:rPr lang="ko-KR" altLang="en-US" dirty="0"/>
                        <a:t> 한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664" y="6798654"/>
            <a:ext cx="799034" cy="10880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739" y="5473887"/>
            <a:ext cx="897318" cy="23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5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572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209800" y="2335609"/>
            <a:ext cx="13603231" cy="1308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ko-KR" altLang="en-US" sz="8000" b="1" spc="-80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건강한 내일을 꿈꾸는 노령층</a:t>
            </a:r>
            <a:endParaRPr lang="en-US" sz="8000" b="1" spc="-80" dirty="0">
              <a:solidFill>
                <a:srgbClr val="3B8AFF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615403" y="4735481"/>
            <a:ext cx="3513398" cy="66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황금빛 노후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162800" y="4735481"/>
            <a:ext cx="40386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안심 조회 서비스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159199" y="4735481"/>
            <a:ext cx="351339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직관적인 </a:t>
            </a:r>
            <a:r>
              <a:rPr lang="en-US" altLang="ko-KR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UI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32" name="AutoShape 32"/>
          <p:cNvSpPr/>
          <p:nvPr/>
        </p:nvSpPr>
        <p:spPr>
          <a:xfrm flipH="1">
            <a:off x="6777301" y="4370705"/>
            <a:ext cx="0" cy="487172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sp>
        <p:nvSpPr>
          <p:cNvPr id="33" name="AutoShape 33"/>
          <p:cNvSpPr/>
          <p:nvPr/>
        </p:nvSpPr>
        <p:spPr>
          <a:xfrm>
            <a:off x="11540074" y="4370705"/>
            <a:ext cx="0" cy="487172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sp>
        <p:nvSpPr>
          <p:cNvPr id="35" name="Freeform 6"/>
          <p:cNvSpPr/>
          <p:nvPr/>
        </p:nvSpPr>
        <p:spPr>
          <a:xfrm>
            <a:off x="3300424" y="5531355"/>
            <a:ext cx="2241783" cy="3345945"/>
          </a:xfrm>
          <a:custGeom>
            <a:avLst/>
            <a:gdLst/>
            <a:ahLst/>
            <a:cxnLst/>
            <a:rect l="l" t="t" r="r" b="b"/>
            <a:pathLst>
              <a:path w="2241783" h="3345945">
                <a:moveTo>
                  <a:pt x="0" y="0"/>
                </a:moveTo>
                <a:lnTo>
                  <a:pt x="2241783" y="0"/>
                </a:lnTo>
                <a:lnTo>
                  <a:pt x="2241783" y="3345945"/>
                </a:lnTo>
                <a:lnTo>
                  <a:pt x="0" y="3345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6" name="Freeform 7"/>
          <p:cNvSpPr/>
          <p:nvPr/>
        </p:nvSpPr>
        <p:spPr>
          <a:xfrm>
            <a:off x="7425802" y="6057900"/>
            <a:ext cx="3404804" cy="2966993"/>
          </a:xfrm>
          <a:custGeom>
            <a:avLst/>
            <a:gdLst/>
            <a:ahLst/>
            <a:cxnLst/>
            <a:rect l="l" t="t" r="r" b="b"/>
            <a:pathLst>
              <a:path w="2847208" h="2466394">
                <a:moveTo>
                  <a:pt x="0" y="0"/>
                </a:moveTo>
                <a:lnTo>
                  <a:pt x="2847208" y="0"/>
                </a:lnTo>
                <a:lnTo>
                  <a:pt x="2847208" y="2466394"/>
                </a:lnTo>
                <a:lnTo>
                  <a:pt x="0" y="24663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10"/>
          <p:cNvSpPr/>
          <p:nvPr/>
        </p:nvSpPr>
        <p:spPr>
          <a:xfrm>
            <a:off x="12274943" y="5900994"/>
            <a:ext cx="3771494" cy="2823906"/>
          </a:xfrm>
          <a:custGeom>
            <a:avLst/>
            <a:gdLst/>
            <a:ahLst/>
            <a:cxnLst/>
            <a:rect l="l" t="t" r="r" b="b"/>
            <a:pathLst>
              <a:path w="3771494" h="2823906">
                <a:moveTo>
                  <a:pt x="0" y="0"/>
                </a:moveTo>
                <a:lnTo>
                  <a:pt x="3771494" y="0"/>
                </a:lnTo>
                <a:lnTo>
                  <a:pt x="3771494" y="2823907"/>
                </a:lnTo>
                <a:lnTo>
                  <a:pt x="0" y="28239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내용 및 기대 효과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63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633" y="2171700"/>
            <a:ext cx="7699221" cy="698459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11" name="Group 6"/>
          <p:cNvGrpSpPr/>
          <p:nvPr/>
        </p:nvGrpSpPr>
        <p:grpSpPr>
          <a:xfrm>
            <a:off x="1348157" y="3601677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466819" y="365187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823551" y="3836537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"/>
          <p:cNvGrpSpPr/>
          <p:nvPr/>
        </p:nvGrpSpPr>
        <p:grpSpPr>
          <a:xfrm>
            <a:off x="1038445" y="2913595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157107" y="296378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513839" y="3148455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/>
          <p:cNvGrpSpPr/>
          <p:nvPr/>
        </p:nvGrpSpPr>
        <p:grpSpPr>
          <a:xfrm>
            <a:off x="6667833" y="2254326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786495" y="230452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930119" y="2658370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"/>
          <p:cNvGrpSpPr/>
          <p:nvPr/>
        </p:nvGrpSpPr>
        <p:grpSpPr>
          <a:xfrm>
            <a:off x="7645793" y="2277710"/>
            <a:ext cx="524572" cy="488728"/>
            <a:chOff x="0" y="0"/>
            <a:chExt cx="812800" cy="812800"/>
          </a:xfrm>
        </p:grpSpPr>
        <p:sp>
          <p:nvSpPr>
            <p:cNvPr id="3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764455" y="232790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908079" y="2681754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8511298" y="3509104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8629960" y="35592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264443" y="3753468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취소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교환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환불 내역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51" name="Group 6"/>
          <p:cNvGrpSpPr/>
          <p:nvPr/>
        </p:nvGrpSpPr>
        <p:grpSpPr>
          <a:xfrm>
            <a:off x="5672538" y="5626706"/>
            <a:ext cx="524572" cy="488728"/>
            <a:chOff x="0" y="0"/>
            <a:chExt cx="812800" cy="812800"/>
          </a:xfrm>
        </p:grpSpPr>
        <p:sp>
          <p:nvSpPr>
            <p:cNvPr id="5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5791200" y="5676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934824" y="6030750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056337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cancelhistory.web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주문 취소</a:t>
                      </a:r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교환</a:t>
                      </a:r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3000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환불내역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주문 취소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교환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환불 내역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주문 취소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교환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환불</a:t>
                      </a:r>
                      <a:r>
                        <a:rPr lang="ko-KR" altLang="en-US" baseline="0" dirty="0" smtClean="0"/>
                        <a:t>한</a:t>
                      </a:r>
                      <a:r>
                        <a:rPr lang="ko-KR" altLang="en-US" dirty="0" smtClean="0"/>
                        <a:t> 날짜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/>
                        <a:t>클릭 시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주문 취소한 상세 내역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/>
                        <a:t>클릭 시 주문한 정보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장바구니에 상품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개 담김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교환한 상품 배송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조회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08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405285"/>
              </p:ext>
            </p:extLst>
          </p:nvPr>
        </p:nvGraphicFramePr>
        <p:xfrm>
          <a:off x="10210801" y="2304520"/>
          <a:ext cx="7326085" cy="5887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withdraw.web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탈퇴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가입한 회원 대상으로 회원 탈퇴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회원 탈퇴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상태 코드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(8)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자퇴로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변경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3238500"/>
            <a:ext cx="6649378" cy="4915586"/>
          </a:xfrm>
          <a:prstGeom prst="rect">
            <a:avLst/>
          </a:prstGeom>
        </p:spPr>
      </p:pic>
      <p:sp>
        <p:nvSpPr>
          <p:cNvPr id="50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탈퇴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1" name="Group 6"/>
          <p:cNvGrpSpPr/>
          <p:nvPr/>
        </p:nvGrpSpPr>
        <p:grpSpPr>
          <a:xfrm>
            <a:off x="900368" y="6998306"/>
            <a:ext cx="524572" cy="488728"/>
            <a:chOff x="0" y="0"/>
            <a:chExt cx="812800" cy="812800"/>
          </a:xfrm>
        </p:grpSpPr>
        <p:sp>
          <p:nvSpPr>
            <p:cNvPr id="1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019030" y="7048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375762" y="7233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60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739" y="2592782"/>
            <a:ext cx="6925642" cy="6344535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1100538" y="41789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219200" y="422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575932" y="441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/>
          <p:cNvGrpSpPr/>
          <p:nvPr/>
        </p:nvGrpSpPr>
        <p:grpSpPr>
          <a:xfrm>
            <a:off x="914400" y="7928704"/>
            <a:ext cx="524572" cy="488728"/>
            <a:chOff x="0" y="0"/>
            <a:chExt cx="812800" cy="812800"/>
          </a:xfrm>
        </p:grpSpPr>
        <p:sp>
          <p:nvSpPr>
            <p:cNvPr id="1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033062" y="79788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37113" y="8163564"/>
            <a:ext cx="579259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902109" y="7323048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020771" y="73732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377503" y="755790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/>
          <p:cNvGrpSpPr/>
          <p:nvPr/>
        </p:nvGrpSpPr>
        <p:grpSpPr>
          <a:xfrm>
            <a:off x="7913971" y="4200525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032633" y="425071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625501" y="4461595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7935334" y="4882145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8053996" y="493233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010400" y="4620051"/>
            <a:ext cx="955066" cy="52457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105229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modifyDelivery.web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배송지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추가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삭제 처리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현재 저장된 주소 정보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표시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기본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개만 설정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등록된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등록된 배송지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우편번호 찾기 클릭 시 다음 우편번호 팝업 창 호출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주소 필수 조건 충족 하면 배송지 최대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개까지 추가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41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배송지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6370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847261"/>
            <a:ext cx="6230219" cy="5115639"/>
          </a:xfrm>
          <a:prstGeom prst="rect">
            <a:avLst/>
          </a:prstGeom>
        </p:spPr>
      </p:pic>
      <p:grpSp>
        <p:nvGrpSpPr>
          <p:cNvPr id="39" name="Group 6"/>
          <p:cNvGrpSpPr/>
          <p:nvPr/>
        </p:nvGrpSpPr>
        <p:grpSpPr>
          <a:xfrm>
            <a:off x="971592" y="3416906"/>
            <a:ext cx="524572" cy="488728"/>
            <a:chOff x="0" y="0"/>
            <a:chExt cx="812800" cy="812800"/>
          </a:xfrm>
        </p:grpSpPr>
        <p:sp>
          <p:nvSpPr>
            <p:cNvPr id="4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090254" y="346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46986" y="3651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/>
          <p:cNvGrpSpPr/>
          <p:nvPr/>
        </p:nvGrpSpPr>
        <p:grpSpPr>
          <a:xfrm>
            <a:off x="971592" y="6274491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090254" y="63246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46986" y="650935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1002212" y="6897691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1120874" y="69478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77606" y="713255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184171"/>
              </p:ext>
            </p:extLst>
          </p:nvPr>
        </p:nvGraphicFramePr>
        <p:xfrm>
          <a:off x="10210801" y="2304520"/>
          <a:ext cx="7326085" cy="6418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writeFormDelivery.web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체크박스 클릭 시 기본 배송지로 설정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다음 우편번호 팝업 창 호출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필수 조건 충족 시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5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배송지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23826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304520"/>
            <a:ext cx="8725681" cy="6930091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056845"/>
            <a:ext cx="7835250" cy="558252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587478"/>
              </p:ext>
            </p:extLst>
          </p:nvPr>
        </p:nvGraphicFramePr>
        <p:xfrm>
          <a:off x="10210801" y="2304520"/>
          <a:ext cx="7326085" cy="7911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/front/basket/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main.web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장바구니 페이지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장바구니에 담은 목록 표시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체크박스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선택 시 전체 상품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체크박스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선택 시 해당 상품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수량 </a:t>
                      </a:r>
                      <a:r>
                        <a:rPr lang="en-US" altLang="ko-KR" dirty="0"/>
                        <a:t>-, +,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직접 입력으로 페이지 이동 없이 변경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수량에 따라 상품 금액</a:t>
                      </a:r>
                      <a:r>
                        <a:rPr lang="ko-KR" altLang="en-US" baseline="0" dirty="0"/>
                        <a:t> 페이지 이동 없이 변경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개당 포인트 </a:t>
                      </a:r>
                      <a:r>
                        <a:rPr lang="ko-KR" altLang="en-US" dirty="0" err="1"/>
                        <a:t>적립률</a:t>
                      </a:r>
                      <a:r>
                        <a:rPr lang="ko-KR" altLang="en-US" dirty="0"/>
                        <a:t> 확인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수량에 따라 합계 </a:t>
                      </a:r>
                      <a:r>
                        <a:rPr lang="ko-KR" altLang="en-US" baseline="0" dirty="0"/>
                        <a:t>포인트가 페이지 이동 없이 변경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수량에 따라 합계 금액 </a:t>
                      </a:r>
                      <a:r>
                        <a:rPr lang="ko-KR" altLang="en-US" baseline="0" dirty="0"/>
                        <a:t>페이지 이동 없이 변경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체크 된 상품의 수량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금액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적립 포인트 확인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67306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9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선택한 상품 삭제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95178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10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선택한 상품 주문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39871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11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선택 되어 있지 않아도 전체 상품 주문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9887580"/>
                  </a:ext>
                </a:extLst>
              </a:tr>
            </a:tbl>
          </a:graphicData>
        </a:graphic>
      </p:graphicFrame>
      <p:sp>
        <p:nvSpPr>
          <p:cNvPr id="8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장바구니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714500" y="4784467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1524000" y="4686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717463" y="5273933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/>
          <p:cNvSpPr/>
          <p:nvPr/>
        </p:nvSpPr>
        <p:spPr>
          <a:xfrm>
            <a:off x="1526963" y="51757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sp>
        <p:nvSpPr>
          <p:cNvPr id="13" name="TextBox 12"/>
          <p:cNvSpPr txBox="1"/>
          <p:nvPr/>
        </p:nvSpPr>
        <p:spPr>
          <a:xfrm>
            <a:off x="5791200" y="5175766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+</a:t>
            </a:r>
            <a:endParaRPr lang="ko-KR" altLang="en-US" sz="700" dirty="0"/>
          </a:p>
        </p:txBody>
      </p:sp>
      <p:sp>
        <p:nvSpPr>
          <p:cNvPr id="59" name="TextBox 58"/>
          <p:cNvSpPr txBox="1"/>
          <p:nvPr/>
        </p:nvSpPr>
        <p:spPr>
          <a:xfrm>
            <a:off x="5791200" y="5934045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+</a:t>
            </a:r>
            <a:endParaRPr lang="ko-KR" altLang="en-US" sz="700" dirty="0"/>
          </a:p>
        </p:txBody>
      </p:sp>
      <p:sp>
        <p:nvSpPr>
          <p:cNvPr id="60" name="TextBox 59"/>
          <p:cNvSpPr txBox="1"/>
          <p:nvPr/>
        </p:nvSpPr>
        <p:spPr>
          <a:xfrm>
            <a:off x="5791200" y="6692324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+</a:t>
            </a:r>
            <a:endParaRPr lang="ko-KR" altLang="en-US" sz="700" dirty="0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991100" y="4998331"/>
            <a:ext cx="571500" cy="145169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/>
          <p:cNvSpPr/>
          <p:nvPr/>
        </p:nvSpPr>
        <p:spPr>
          <a:xfrm>
            <a:off x="4800600" y="48974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9030243" y="6112133"/>
            <a:ext cx="234407" cy="2698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/>
          <p:cNvSpPr/>
          <p:nvPr/>
        </p:nvSpPr>
        <p:spPr>
          <a:xfrm>
            <a:off x="9251950" y="60139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7</a:t>
            </a:r>
            <a:endParaRPr lang="ko-KR" altLang="en-US" sz="13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945991" y="9418061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/>
          <p:cNvSpPr/>
          <p:nvPr/>
        </p:nvSpPr>
        <p:spPr>
          <a:xfrm>
            <a:off x="6825341" y="9594857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9</a:t>
            </a:r>
            <a:endParaRPr lang="ko-KR" altLang="en-US" sz="1300" dirty="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860391" y="9418061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/>
          <p:cNvSpPr/>
          <p:nvPr/>
        </p:nvSpPr>
        <p:spPr>
          <a:xfrm>
            <a:off x="7739741" y="9594857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/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969250" y="621030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/>
          <p:cNvSpPr/>
          <p:nvPr/>
        </p:nvSpPr>
        <p:spPr>
          <a:xfrm>
            <a:off x="7848600" y="638709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6</a:t>
            </a:r>
            <a:endParaRPr lang="ko-KR" altLang="en-US" sz="1300" dirty="0"/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283450" y="621817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/>
          <p:cNvSpPr/>
          <p:nvPr/>
        </p:nvSpPr>
        <p:spPr>
          <a:xfrm>
            <a:off x="7162800" y="63949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5</a:t>
            </a:r>
            <a:endParaRPr lang="ko-KR" altLang="en-US" sz="13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572250" y="621817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/>
          <p:cNvSpPr/>
          <p:nvPr/>
        </p:nvSpPr>
        <p:spPr>
          <a:xfrm>
            <a:off x="6451600" y="63949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096000" y="8247315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타원 80"/>
          <p:cNvSpPr/>
          <p:nvPr/>
        </p:nvSpPr>
        <p:spPr>
          <a:xfrm>
            <a:off x="5905500" y="8149148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8</a:t>
            </a:r>
            <a:endParaRPr lang="ko-KR" altLang="en-US" sz="1300" dirty="0"/>
          </a:p>
        </p:txBody>
      </p:sp>
      <p:sp>
        <p:nvSpPr>
          <p:cNvPr id="17" name="TextBox 16"/>
          <p:cNvSpPr txBox="1"/>
          <p:nvPr/>
        </p:nvSpPr>
        <p:spPr>
          <a:xfrm>
            <a:off x="7685766" y="9566191"/>
            <a:ext cx="349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8740256" y="939684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/>
          <p:cNvSpPr/>
          <p:nvPr/>
        </p:nvSpPr>
        <p:spPr>
          <a:xfrm>
            <a:off x="8619606" y="957363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/>
          </a:p>
        </p:txBody>
      </p:sp>
      <p:sp>
        <p:nvSpPr>
          <p:cNvPr id="84" name="TextBox 83"/>
          <p:cNvSpPr txBox="1"/>
          <p:nvPr/>
        </p:nvSpPr>
        <p:spPr>
          <a:xfrm>
            <a:off x="8565631" y="9544970"/>
            <a:ext cx="349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57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177944"/>
            <a:ext cx="9111115" cy="713471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494246"/>
              </p:ext>
            </p:extLst>
          </p:nvPr>
        </p:nvGraphicFramePr>
        <p:xfrm>
          <a:off x="10210801" y="2304520"/>
          <a:ext cx="7326085" cy="6967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주문 결제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장바구니에 담은 상품 구매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로그인 한 회원정보를 구매자 정보에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배송 요청 사항 최대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60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자까지 입력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배송 예정 일자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구매할 상품명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각 수량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적립 예상 포인트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사용 가능한 포인트 표시 및 사용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구매할 상품 총 결제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금액 표시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결제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67306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9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</a:t>
                      </a:r>
                      <a:r>
                        <a:rPr lang="ko-KR" altLang="en-US" baseline="0" dirty="0"/>
                        <a:t> 저장 되어 있는 </a:t>
                      </a:r>
                      <a:r>
                        <a:rPr lang="ko-KR" altLang="en-US" baseline="0" dirty="0" err="1"/>
                        <a:t>배송지</a:t>
                      </a:r>
                      <a:r>
                        <a:rPr lang="ko-KR" altLang="en-US" baseline="0" dirty="0"/>
                        <a:t> 중에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951781"/>
                  </a:ext>
                </a:extLst>
              </a:tr>
            </a:tbl>
          </a:graphicData>
        </a:graphic>
      </p:graphicFrame>
      <p:sp>
        <p:nvSpPr>
          <p:cNvPr id="41" name="타원 40"/>
          <p:cNvSpPr/>
          <p:nvPr/>
        </p:nvSpPr>
        <p:spPr>
          <a:xfrm>
            <a:off x="838200" y="38354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sp>
        <p:nvSpPr>
          <p:cNvPr id="42" name="원호 41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292457" y="3277302"/>
            <a:ext cx="1562743" cy="149033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76039" y="39243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/>
          <p:cNvSpPr/>
          <p:nvPr/>
        </p:nvSpPr>
        <p:spPr>
          <a:xfrm>
            <a:off x="1033462" y="4579763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71301" y="4668663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/>
          <p:cNvSpPr/>
          <p:nvPr/>
        </p:nvSpPr>
        <p:spPr>
          <a:xfrm>
            <a:off x="1080958" y="548284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18797" y="557174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/>
          <p:cNvSpPr/>
          <p:nvPr/>
        </p:nvSpPr>
        <p:spPr>
          <a:xfrm>
            <a:off x="1076039" y="6190208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13878" y="6279108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/>
          <p:cNvSpPr/>
          <p:nvPr/>
        </p:nvSpPr>
        <p:spPr>
          <a:xfrm>
            <a:off x="8534400" y="8724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8</a:t>
            </a:r>
            <a:endParaRPr lang="ko-KR" altLang="en-US" sz="1300" dirty="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772239" y="8813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/>
          <p:cNvSpPr/>
          <p:nvPr/>
        </p:nvSpPr>
        <p:spPr>
          <a:xfrm>
            <a:off x="1066800" y="78867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6</a:t>
            </a:r>
            <a:endParaRPr lang="ko-KR" altLang="en-US" sz="1300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04639" y="79756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/>
          <p:cNvSpPr/>
          <p:nvPr/>
        </p:nvSpPr>
        <p:spPr>
          <a:xfrm>
            <a:off x="1062036" y="822153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7</a:t>
            </a:r>
            <a:endParaRPr lang="ko-KR" altLang="en-US" sz="1300" dirty="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99875" y="831043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/>
          <p:cNvSpPr/>
          <p:nvPr/>
        </p:nvSpPr>
        <p:spPr>
          <a:xfrm>
            <a:off x="1071562" y="75518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5</a:t>
            </a:r>
            <a:endParaRPr lang="ko-KR" altLang="en-US" sz="130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09401" y="7640766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/>
          <p:cNvSpPr/>
          <p:nvPr/>
        </p:nvSpPr>
        <p:spPr>
          <a:xfrm>
            <a:off x="7315200" y="42613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9</a:t>
            </a:r>
            <a:endParaRPr lang="ko-KR" altLang="en-US" sz="1300" dirty="0"/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7050881" y="4381500"/>
            <a:ext cx="3048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432" y="7200900"/>
            <a:ext cx="750168" cy="25322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526432" y="7219788"/>
            <a:ext cx="76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230,800</a:t>
            </a:r>
            <a:r>
              <a:rPr lang="ko-KR" altLang="en-US" sz="800" b="1" dirty="0"/>
              <a:t>원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526" y="8153895"/>
            <a:ext cx="733490" cy="23894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042" y="7494979"/>
            <a:ext cx="750168" cy="25322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526432" y="7513867"/>
            <a:ext cx="9025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/>
              <a:t>3,600 </a:t>
            </a:r>
            <a:r>
              <a:rPr lang="ko-KR" altLang="en-US" sz="800" b="1" dirty="0"/>
              <a:t>포인트</a:t>
            </a:r>
          </a:p>
        </p:txBody>
      </p:sp>
    </p:spTree>
    <p:extLst>
      <p:ext uri="{BB962C8B-B14F-4D97-AF65-F5344CB8AC3E}">
        <p14:creationId xmlns:p14="http://schemas.microsoft.com/office/powerpoint/2010/main" val="31936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130" y="2371711"/>
            <a:ext cx="8573696" cy="614448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10400" y="3543300"/>
            <a:ext cx="1295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230,800</a:t>
            </a:r>
            <a:r>
              <a:rPr lang="ko-KR" altLang="en-US" sz="1000" b="1" dirty="0"/>
              <a:t>원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500978" y="3458661"/>
            <a:ext cx="5334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230,800</a:t>
            </a:r>
            <a:r>
              <a:rPr lang="ko-KR" altLang="en-US" sz="500" b="1" dirty="0"/>
              <a:t>원</a:t>
            </a:r>
          </a:p>
        </p:txBody>
      </p:sp>
      <p:sp>
        <p:nvSpPr>
          <p:cNvPr id="40" name="타원 39"/>
          <p:cNvSpPr/>
          <p:nvPr/>
        </p:nvSpPr>
        <p:spPr>
          <a:xfrm>
            <a:off x="5249518" y="6819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487357" y="6908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/>
          <p:cNvSpPr/>
          <p:nvPr/>
        </p:nvSpPr>
        <p:spPr>
          <a:xfrm>
            <a:off x="8458200" y="6810633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153400" y="6918067"/>
            <a:ext cx="342900" cy="748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1905000" y="51435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42839" y="5232400"/>
            <a:ext cx="295561" cy="926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원호 58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2283097" y="4129481"/>
            <a:ext cx="3478266" cy="3004644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433611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결제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결제 페이지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API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연동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결제 수단 선택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결제 팝업 창 닫힘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모바일 결제 이동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결제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6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6755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D11A-05CA-E172-36BA-E9521F64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4F4F6D3D-0DE1-B5B9-7240-DB97B4076DDC}"/>
              </a:ext>
            </a:extLst>
          </p:cNvPr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CEE83CA-E3F1-3CEA-F209-BE682178B76B}"/>
                </a:ext>
              </a:extLst>
            </p:cNvPr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B23FAA2C-48E5-92C0-B6AD-118942A55D40}"/>
                </a:ext>
              </a:extLst>
            </p:cNvPr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DB910E2-71B2-EA25-2896-7966F284C657}"/>
              </a:ext>
            </a:extLst>
          </p:cNvPr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0B768D6-C736-8FB2-6434-4884BC20538B}"/>
              </a:ext>
            </a:extLst>
          </p:cNvPr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90D3606-C913-B71A-B0AF-6B4B05182A27}"/>
              </a:ext>
            </a:extLst>
          </p:cNvPr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C9DFBDB3-8D73-F82D-61DC-F9A5A6CEB265}"/>
              </a:ext>
            </a:extLst>
          </p:cNvPr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2620850A-D46C-A673-79B3-D843E87A945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612434C-7D6E-E579-DFBE-90ACA7C8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FF85FBB3-DEAB-C7B1-56C3-DB61871A2737}"/>
              </a:ext>
            </a:extLst>
          </p:cNvPr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3FF9F2-BB22-5E85-8BB5-C6BFD3483B5D}"/>
              </a:ext>
            </a:extLst>
          </p:cNvPr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D01DD5B2-B0EC-DA46-069C-DF3A53723E09}"/>
              </a:ext>
            </a:extLst>
          </p:cNvPr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8C4EC67-E9FF-1BED-794B-1A1AF7206065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04-2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553DF2B-2C0E-8921-0A2F-61E7C0782C86}"/>
              </a:ext>
            </a:extLst>
          </p:cNvPr>
          <p:cNvSpPr txBox="1"/>
          <p:nvPr/>
        </p:nvSpPr>
        <p:spPr>
          <a:xfrm>
            <a:off x="7467600" y="6858677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관리자</a:t>
            </a: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(Backoffice)</a:t>
            </a:r>
          </a:p>
        </p:txBody>
      </p:sp>
    </p:spTree>
    <p:extLst>
      <p:ext uri="{BB962C8B-B14F-4D97-AF65-F5344CB8AC3E}">
        <p14:creationId xmlns:p14="http://schemas.microsoft.com/office/powerpoint/2010/main" val="335940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3EFFB-E49D-46DE-4691-55656248A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B418D32-A21C-C5C4-0C5D-CBACF26E5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9C92CC0-3125-9CED-5A50-95151A24C06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C07FE7E-43EC-7A6D-9F23-E6E100E4B0E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9A5ED7B-584F-8A25-8CAC-D2BC00B10395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A1B168-253C-B7C8-94A6-93918E10270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35BD18D0-8F17-6C7F-F049-AD93EB40B83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메인 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742ABC-B94A-DFD1-A575-6D86B1653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238620"/>
            <a:ext cx="8696221" cy="4495682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1B5768E7-D247-85BD-06F6-E91754167DC4}"/>
              </a:ext>
            </a:extLst>
          </p:cNvPr>
          <p:cNvGrpSpPr/>
          <p:nvPr/>
        </p:nvGrpSpPr>
        <p:grpSpPr>
          <a:xfrm>
            <a:off x="5672538" y="5963772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CF14642-6421-1543-5751-75A2AD739BB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EC1B2CDE-F1B4-FFC2-AECA-E3A6C97390A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37E9599-B181-1B1F-4347-B70A3550852F}"/>
              </a:ext>
            </a:extLst>
          </p:cNvPr>
          <p:cNvCxnSpPr>
            <a:cxnSpLocks/>
          </p:cNvCxnSpPr>
          <p:nvPr/>
        </p:nvCxnSpPr>
        <p:spPr>
          <a:xfrm flipH="1" flipV="1">
            <a:off x="5755394" y="5672252"/>
            <a:ext cx="160104" cy="52442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8E0B53-4885-8AEE-9168-9816F913AC13}"/>
              </a:ext>
            </a:extLst>
          </p:cNvPr>
          <p:cNvSpPr txBox="1"/>
          <p:nvPr/>
        </p:nvSpPr>
        <p:spPr>
          <a:xfrm>
            <a:off x="5791200" y="601396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9" name="Group 6">
            <a:extLst>
              <a:ext uri="{FF2B5EF4-FFF2-40B4-BE49-F238E27FC236}">
                <a16:creationId xmlns:a16="http://schemas.microsoft.com/office/drawing/2014/main" id="{D4C4A636-48CD-6F0D-5055-F3B9F2684FE0}"/>
              </a:ext>
            </a:extLst>
          </p:cNvPr>
          <p:cNvGrpSpPr/>
          <p:nvPr/>
        </p:nvGrpSpPr>
        <p:grpSpPr>
          <a:xfrm>
            <a:off x="7937591" y="6236306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000F3A22-740C-99E1-3D6F-BC61FB5932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84A64EF9-67D3-4C4E-8F77-D0D8777E01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B24FBA7-44EC-0E08-4EA5-9BE6F36E9755}"/>
              </a:ext>
            </a:extLst>
          </p:cNvPr>
          <p:cNvCxnSpPr>
            <a:cxnSpLocks/>
          </p:cNvCxnSpPr>
          <p:nvPr/>
        </p:nvCxnSpPr>
        <p:spPr>
          <a:xfrm flipV="1">
            <a:off x="8184385" y="6013966"/>
            <a:ext cx="0" cy="383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99B4175-E6E0-64BB-49A1-C6DA9F1AAC1A}"/>
              </a:ext>
            </a:extLst>
          </p:cNvPr>
          <p:cNvSpPr txBox="1"/>
          <p:nvPr/>
        </p:nvSpPr>
        <p:spPr>
          <a:xfrm>
            <a:off x="8056253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5" name="Group 6">
            <a:extLst>
              <a:ext uri="{FF2B5EF4-FFF2-40B4-BE49-F238E27FC236}">
                <a16:creationId xmlns:a16="http://schemas.microsoft.com/office/drawing/2014/main" id="{44534405-068D-679D-A090-112F32779FBD}"/>
              </a:ext>
            </a:extLst>
          </p:cNvPr>
          <p:cNvGrpSpPr/>
          <p:nvPr/>
        </p:nvGrpSpPr>
        <p:grpSpPr>
          <a:xfrm>
            <a:off x="8491938" y="62363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5FA4D26-6EF0-56DE-1BB2-C45D09F4E7A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2EDD9F22-FD77-2DBF-01E9-F00C7DFF624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A485C64-0C81-5534-C568-59B8C86B05ED}"/>
              </a:ext>
            </a:extLst>
          </p:cNvPr>
          <p:cNvSpPr txBox="1"/>
          <p:nvPr/>
        </p:nvSpPr>
        <p:spPr>
          <a:xfrm>
            <a:off x="8610600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5B43F99-9A48-3E86-A4C6-75AE96F33028}"/>
              </a:ext>
            </a:extLst>
          </p:cNvPr>
          <p:cNvCxnSpPr>
            <a:cxnSpLocks/>
          </p:cNvCxnSpPr>
          <p:nvPr/>
        </p:nvCxnSpPr>
        <p:spPr>
          <a:xfrm flipV="1">
            <a:off x="8738732" y="6013966"/>
            <a:ext cx="0" cy="383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원호 30">
            <a:extLst>
              <a:ext uri="{FF2B5EF4-FFF2-40B4-BE49-F238E27FC236}">
                <a16:creationId xmlns:a16="http://schemas.microsoft.com/office/drawing/2014/main" id="{B95CA1C8-5394-A218-69C7-B7E3A328B9C1}"/>
              </a:ext>
            </a:extLst>
          </p:cNvPr>
          <p:cNvSpPr/>
          <p:nvPr/>
        </p:nvSpPr>
        <p:spPr>
          <a:xfrm rot="13999673">
            <a:off x="4773987" y="4934126"/>
            <a:ext cx="827828" cy="714686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3EEAD28D-3177-53DE-5D85-C1A7B79CD73B}"/>
              </a:ext>
            </a:extLst>
          </p:cNvPr>
          <p:cNvGrpSpPr/>
          <p:nvPr/>
        </p:nvGrpSpPr>
        <p:grpSpPr>
          <a:xfrm>
            <a:off x="4134084" y="49409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5AD9680E-1400-027E-0FE6-0D7F1B45E8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B11A9533-007B-D236-C529-770530DCCCC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33E2DA8-7126-7D50-6732-255055300F96}"/>
              </a:ext>
            </a:extLst>
          </p:cNvPr>
          <p:cNvSpPr txBox="1"/>
          <p:nvPr/>
        </p:nvSpPr>
        <p:spPr>
          <a:xfrm>
            <a:off x="4252746" y="4991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5027412-ADCB-B605-7DE4-007EE1976E7D}"/>
              </a:ext>
            </a:extLst>
          </p:cNvPr>
          <p:cNvCxnSpPr/>
          <p:nvPr/>
        </p:nvCxnSpPr>
        <p:spPr>
          <a:xfrm>
            <a:off x="4483396" y="52197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7DE7454A-236C-503C-A86C-6EA814787B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742506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로그인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안 한 관리자 메인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가입한 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비밀번호 입력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저장하기 체크 시 아이디 저장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가입 버튼 클릭 시 회원가입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버튼 클릭 시 로그인 시도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484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3C9CF-B511-28CE-5051-6ACE33969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25149B5-BAB8-82ED-AE86-4D0D173D4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E269565F-B124-8E11-E715-B509A1B656B1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44DC6D32-A12E-88FF-A267-5FD25FE18219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F566D51-BD5E-085A-5EBD-EB92282A340E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25676AD-A8BD-53D7-D8F4-43AEE6E78CC5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221355E2-FDEC-1823-7D24-BDCF36C4CCF1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가입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FCC970-AE91-CE48-ED0E-C3276360A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162" y="2348325"/>
            <a:ext cx="7759650" cy="6282043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466E1CAD-3F98-1749-4C30-40D9F6333671}"/>
              </a:ext>
            </a:extLst>
          </p:cNvPr>
          <p:cNvGrpSpPr/>
          <p:nvPr/>
        </p:nvGrpSpPr>
        <p:grpSpPr>
          <a:xfrm>
            <a:off x="5596338" y="2731106"/>
            <a:ext cx="524572" cy="488728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1B88032-2788-A5D2-13E9-7971D498594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39817D23-BA92-9875-75C8-99B6704FFE2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E9E9389-C6D1-9A80-5300-CF14F7C55842}"/>
              </a:ext>
            </a:extLst>
          </p:cNvPr>
          <p:cNvSpPr txBox="1"/>
          <p:nvPr/>
        </p:nvSpPr>
        <p:spPr>
          <a:xfrm>
            <a:off x="5715000" y="2781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646DE1B-5DE6-E9EF-B51B-53DFDC496417}"/>
              </a:ext>
            </a:extLst>
          </p:cNvPr>
          <p:cNvCxnSpPr>
            <a:cxnSpLocks/>
          </p:cNvCxnSpPr>
          <p:nvPr/>
        </p:nvCxnSpPr>
        <p:spPr>
          <a:xfrm flipH="1">
            <a:off x="5342823" y="2975470"/>
            <a:ext cx="30269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6">
            <a:extLst>
              <a:ext uri="{FF2B5EF4-FFF2-40B4-BE49-F238E27FC236}">
                <a16:creationId xmlns:a16="http://schemas.microsoft.com/office/drawing/2014/main" id="{A9FE6816-2274-724E-157E-F358F965B03B}"/>
              </a:ext>
            </a:extLst>
          </p:cNvPr>
          <p:cNvGrpSpPr/>
          <p:nvPr/>
        </p:nvGrpSpPr>
        <p:grpSpPr>
          <a:xfrm>
            <a:off x="7716159" y="3467081"/>
            <a:ext cx="524572" cy="488728"/>
            <a:chOff x="0" y="0"/>
            <a:chExt cx="812800" cy="812800"/>
          </a:xfrm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7AD268CF-3A81-DEA1-96CD-B169AB976B8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C9CD7D8F-22D1-5C3D-6B34-292B1965E6D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DAE6730-4EF5-1B7F-BB3E-3C1D7C27FACB}"/>
              </a:ext>
            </a:extLst>
          </p:cNvPr>
          <p:cNvSpPr txBox="1"/>
          <p:nvPr/>
        </p:nvSpPr>
        <p:spPr>
          <a:xfrm>
            <a:off x="7834821" y="351727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03E784A-D7C5-1495-4B30-4A4375C5FC1F}"/>
              </a:ext>
            </a:extLst>
          </p:cNvPr>
          <p:cNvCxnSpPr>
            <a:cxnSpLocks/>
          </p:cNvCxnSpPr>
          <p:nvPr/>
        </p:nvCxnSpPr>
        <p:spPr>
          <a:xfrm flipH="1" flipV="1">
            <a:off x="7253464" y="3517275"/>
            <a:ext cx="490761" cy="1380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DBA2FB4-BDBC-894B-9A74-76DEBCA89E28}"/>
              </a:ext>
            </a:extLst>
          </p:cNvPr>
          <p:cNvCxnSpPr>
            <a:cxnSpLocks/>
          </p:cNvCxnSpPr>
          <p:nvPr/>
        </p:nvCxnSpPr>
        <p:spPr>
          <a:xfrm flipH="1">
            <a:off x="6553200" y="3863878"/>
            <a:ext cx="1271064" cy="28902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6">
            <a:extLst>
              <a:ext uri="{FF2B5EF4-FFF2-40B4-BE49-F238E27FC236}">
                <a16:creationId xmlns:a16="http://schemas.microsoft.com/office/drawing/2014/main" id="{A7C4253B-2128-E87F-4284-F5DED026B59A}"/>
              </a:ext>
            </a:extLst>
          </p:cNvPr>
          <p:cNvGrpSpPr/>
          <p:nvPr/>
        </p:nvGrpSpPr>
        <p:grpSpPr>
          <a:xfrm>
            <a:off x="2853138" y="7938754"/>
            <a:ext cx="524572" cy="488728"/>
            <a:chOff x="0" y="0"/>
            <a:chExt cx="812800" cy="812800"/>
          </a:xfrm>
        </p:grpSpPr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F5DDEEAB-1FF2-2FE0-CEF7-639C9870FDA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4EFE9B9B-7242-30C9-A675-6C57A3873CA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E559E5E0-C7B2-6F17-35B3-7212456D13FE}"/>
              </a:ext>
            </a:extLst>
          </p:cNvPr>
          <p:cNvSpPr txBox="1"/>
          <p:nvPr/>
        </p:nvSpPr>
        <p:spPr>
          <a:xfrm>
            <a:off x="2971800" y="798894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7E2159E-E743-22BF-D9D1-7ED298018F5A}"/>
              </a:ext>
            </a:extLst>
          </p:cNvPr>
          <p:cNvCxnSpPr>
            <a:cxnSpLocks/>
          </p:cNvCxnSpPr>
          <p:nvPr/>
        </p:nvCxnSpPr>
        <p:spPr>
          <a:xfrm flipH="1">
            <a:off x="2599623" y="8183118"/>
            <a:ext cx="30269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6">
            <a:extLst>
              <a:ext uri="{FF2B5EF4-FFF2-40B4-BE49-F238E27FC236}">
                <a16:creationId xmlns:a16="http://schemas.microsoft.com/office/drawing/2014/main" id="{EC8A41C7-C7C8-86B3-08EA-564D481E5DAA}"/>
              </a:ext>
            </a:extLst>
          </p:cNvPr>
          <p:cNvGrpSpPr/>
          <p:nvPr/>
        </p:nvGrpSpPr>
        <p:grpSpPr>
          <a:xfrm>
            <a:off x="4489639" y="7519149"/>
            <a:ext cx="524572" cy="488728"/>
            <a:chOff x="0" y="0"/>
            <a:chExt cx="812800" cy="812800"/>
          </a:xfrm>
        </p:grpSpPr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BEA54232-EC09-6822-6422-0FE138B18BF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D829E11C-5905-C99C-CBBA-156D52D6C42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9A92C78C-6CFA-F04F-B41D-A584E1A66ABC}"/>
              </a:ext>
            </a:extLst>
          </p:cNvPr>
          <p:cNvSpPr txBox="1"/>
          <p:nvPr/>
        </p:nvSpPr>
        <p:spPr>
          <a:xfrm>
            <a:off x="4608301" y="756934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D80FE46-B50F-31D8-2BBD-E1E7B4955005}"/>
              </a:ext>
            </a:extLst>
          </p:cNvPr>
          <p:cNvCxnSpPr>
            <a:cxnSpLocks/>
          </p:cNvCxnSpPr>
          <p:nvPr/>
        </p:nvCxnSpPr>
        <p:spPr>
          <a:xfrm flipH="1">
            <a:off x="4236124" y="7763513"/>
            <a:ext cx="30269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5E903638-C632-CCB7-7CE9-260F4530BA11}"/>
              </a:ext>
            </a:extLst>
          </p:cNvPr>
          <p:cNvGraphicFramePr>
            <a:graphicFrameLocks noGrp="1"/>
          </p:cNvGraphicFramePr>
          <p:nvPr/>
        </p:nvGraphicFramePr>
        <p:xfrm>
          <a:off x="10215563" y="2295052"/>
          <a:ext cx="7326085" cy="7294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/console/manager/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registerForm.web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가입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 가입 시 암호화 없이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insert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입력 칸에 값 입력 하고 중복 찾기 클릭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상에 해당 이메일이 있는지 확인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비밀번호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비밀번호 확인 칸에 값 입력 시 두 개의 값이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같은지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확인</a:t>
                      </a:r>
                      <a:endParaRPr lang="ko-KR" altLang="en-US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우편번호 찾기 클릭 시 다음 우편번호 팝업 창 호출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필수 입력 칸이 입력되면 회원 가입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086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79" name="TextBox 19"/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개발 환경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324100"/>
            <a:ext cx="14709884" cy="738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8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506FA-8852-DAF3-A5E1-7A38E0D4E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59" y="3566684"/>
            <a:ext cx="9854738" cy="47717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0F54FB4-7E8F-D1EE-CC05-550C85C6E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08C6063-25AE-5835-620E-15722AD518C1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F0695C95-2D77-C565-4C65-32D2431E2AE5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2DEC727-0FA0-A3F0-9BBB-4B7D3782177C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F9FBE0F2-2DCE-6321-85B8-EC4DB060F49D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604798BC-5036-5423-034B-9F5AC59A25D8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메인 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6A5F7A0-48E2-7E27-964C-9A5EF12CDD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87285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/console/login/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main.web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메인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로그인한 관리자 메인 페이지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각 관리자 메뉴 카테고리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페이지에서 통계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/>
                        <a:t> 클릭 시 로그인 한 관리자 </a:t>
                      </a:r>
                      <a:r>
                        <a:rPr lang="ko-KR" altLang="en-US" dirty="0" err="1"/>
                        <a:t>마이페이지로</a:t>
                      </a:r>
                      <a:r>
                        <a:rPr lang="ko-KR" altLang="en-US" dirty="0"/>
                        <a:t>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로그아웃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16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9576177" y="2808217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9694839" y="28584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>
            <a:off x="9847239" y="3163211"/>
            <a:ext cx="0" cy="37756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5283395" y="3391758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5402057" y="34419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H="1">
            <a:off x="4948778" y="3649005"/>
            <a:ext cx="380090" cy="2303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1368777" y="2984710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1487439" y="303490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H="1">
            <a:off x="1190091" y="3373318"/>
            <a:ext cx="460355" cy="5513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9075" y="5950342"/>
            <a:ext cx="4386091" cy="2012558"/>
          </a:xfrm>
          <a:prstGeom prst="rect">
            <a:avLst/>
          </a:prstGeom>
        </p:spPr>
      </p:pic>
      <p:grpSp>
        <p:nvGrpSpPr>
          <p:cNvPr id="35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8946603" y="2800044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9065265" y="285023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>
            <a:off x="9217665" y="3155038"/>
            <a:ext cx="0" cy="37756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82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ABA01-DE8C-CA9E-092A-E48F254D7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6FD49CA-3367-7B84-3E68-545693631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DCD6CC9-64E1-F1C2-E21E-943089AD70DC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46F3140-4198-DBA9-6811-11C2716DD01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0F7D71F-4360-9B6C-438D-C86B0E81D8FC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BA8ED5DE-84A6-7C1E-3756-E8689A447DF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8389DBFF-4306-74C0-2F81-2176F679B069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F39FDF6-6D1C-2B1B-F78D-2CBFCADEE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575" y="3543300"/>
            <a:ext cx="9164786" cy="3459601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1938738" y="4427204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2057400" y="44773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V="1">
            <a:off x="2414132" y="4662064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E3F3543F-CD5A-2E2C-E8CD-A7BBE51F3DD4}"/>
              </a:ext>
            </a:extLst>
          </p:cNvPr>
          <p:cNvGrpSpPr/>
          <p:nvPr/>
        </p:nvGrpSpPr>
        <p:grpSpPr>
          <a:xfrm>
            <a:off x="7875608" y="5486022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97A7AA70-8A59-0B11-0047-BE6C7BFC192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F39C353F-18BF-6813-937C-51892C717C2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08AA08B-D5A0-EACD-C200-0FBF08B09FDC}"/>
              </a:ext>
            </a:extLst>
          </p:cNvPr>
          <p:cNvSpPr txBox="1"/>
          <p:nvPr/>
        </p:nvSpPr>
        <p:spPr>
          <a:xfrm>
            <a:off x="7994270" y="55362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6552FF-3921-0260-20FD-F9088AE1F04C}"/>
              </a:ext>
            </a:extLst>
          </p:cNvPr>
          <p:cNvCxnSpPr>
            <a:cxnSpLocks/>
          </p:cNvCxnSpPr>
          <p:nvPr/>
        </p:nvCxnSpPr>
        <p:spPr>
          <a:xfrm flipV="1">
            <a:off x="8146670" y="5282018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CD2B1DE8-9196-1BC3-F4D7-116B00C8B92B}"/>
              </a:ext>
            </a:extLst>
          </p:cNvPr>
          <p:cNvGrpSpPr/>
          <p:nvPr/>
        </p:nvGrpSpPr>
        <p:grpSpPr>
          <a:xfrm>
            <a:off x="6358338" y="5093306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39F4B28D-8CFB-B3C6-C86D-56134896031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E17A61D7-71F7-8B38-0824-F7EB5CFE692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8231E6D-6058-EFCB-93BE-A6D4715EEF86}"/>
              </a:ext>
            </a:extLst>
          </p:cNvPr>
          <p:cNvSpPr txBox="1"/>
          <p:nvPr/>
        </p:nvSpPr>
        <p:spPr>
          <a:xfrm>
            <a:off x="6477000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8D3843F-BD44-FD87-2F87-499B8A09155F}"/>
              </a:ext>
            </a:extLst>
          </p:cNvPr>
          <p:cNvCxnSpPr>
            <a:cxnSpLocks/>
          </p:cNvCxnSpPr>
          <p:nvPr/>
        </p:nvCxnSpPr>
        <p:spPr>
          <a:xfrm flipV="1">
            <a:off x="6629400" y="4889302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">
            <a:extLst>
              <a:ext uri="{FF2B5EF4-FFF2-40B4-BE49-F238E27FC236}">
                <a16:creationId xmlns:a16="http://schemas.microsoft.com/office/drawing/2014/main" id="{A0C73C53-AAD0-213D-A330-8DBB2726A134}"/>
              </a:ext>
            </a:extLst>
          </p:cNvPr>
          <p:cNvGrpSpPr/>
          <p:nvPr/>
        </p:nvGrpSpPr>
        <p:grpSpPr>
          <a:xfrm>
            <a:off x="9053768" y="3238500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FBF92127-3084-B686-6478-F38182D10DA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2477ABCE-5AAC-44FA-9438-E5630413CEE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6BE8076-40BB-53AF-9827-ADE393B0E613}"/>
              </a:ext>
            </a:extLst>
          </p:cNvPr>
          <p:cNvSpPr txBox="1"/>
          <p:nvPr/>
        </p:nvSpPr>
        <p:spPr>
          <a:xfrm>
            <a:off x="9172430" y="32886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3D0ABAD-311D-B86E-460A-EFD37FD8FCF9}"/>
              </a:ext>
            </a:extLst>
          </p:cNvPr>
          <p:cNvCxnSpPr>
            <a:cxnSpLocks/>
          </p:cNvCxnSpPr>
          <p:nvPr/>
        </p:nvCxnSpPr>
        <p:spPr>
          <a:xfrm>
            <a:off x="9316054" y="3727228"/>
            <a:ext cx="0" cy="28377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6">
            <a:extLst>
              <a:ext uri="{FF2B5EF4-FFF2-40B4-BE49-F238E27FC236}">
                <a16:creationId xmlns:a16="http://schemas.microsoft.com/office/drawing/2014/main" id="{92B26154-718D-1057-9ED5-D0B2B376B9A5}"/>
              </a:ext>
            </a:extLst>
          </p:cNvPr>
          <p:cNvGrpSpPr/>
          <p:nvPr/>
        </p:nvGrpSpPr>
        <p:grpSpPr>
          <a:xfrm>
            <a:off x="5279188" y="5009795"/>
            <a:ext cx="524572" cy="488728"/>
            <a:chOff x="0" y="0"/>
            <a:chExt cx="812800" cy="812800"/>
          </a:xfrm>
        </p:grpSpPr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7BDC5075-0D70-5417-4CB8-10CDCBA7EB7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>
              <a:extLst>
                <a:ext uri="{FF2B5EF4-FFF2-40B4-BE49-F238E27FC236}">
                  <a16:creationId xmlns:a16="http://schemas.microsoft.com/office/drawing/2014/main" id="{364BFDD1-84D1-AD43-90B5-93CB46DD1FD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57BA0A88-6E19-9A36-565D-9EB1745FDC93}"/>
              </a:ext>
            </a:extLst>
          </p:cNvPr>
          <p:cNvSpPr txBox="1"/>
          <p:nvPr/>
        </p:nvSpPr>
        <p:spPr>
          <a:xfrm>
            <a:off x="5397850" y="505998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C8C0413-ABC4-31BE-1B66-5784DA7FF21A}"/>
              </a:ext>
            </a:extLst>
          </p:cNvPr>
          <p:cNvCxnSpPr>
            <a:cxnSpLocks/>
          </p:cNvCxnSpPr>
          <p:nvPr/>
        </p:nvCxnSpPr>
        <p:spPr>
          <a:xfrm flipV="1">
            <a:off x="5550250" y="4805791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A145E168-9251-D5CB-5ACA-409F532AAE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532830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이메일을 앞에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4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자리 제외하고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마스킹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처리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회원 정보 수정으로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회원의 성명 뒤에서 한 자리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마스킹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처리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회원의 현재 상태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회원 목록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OR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성명 조건으로 전체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255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0C433-68FB-4363-7013-325B6124B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D240C7-F4CC-464C-83FE-5C4BA6FA7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33570"/>
            <a:ext cx="8183117" cy="58967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2BFB760-AEA3-0B0A-388A-E9B89FA88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D57F132-8B30-C995-5C4C-69228E8584CA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EBA527F-3FCB-823B-A7AF-DC83D8435B11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069596F-0DA1-2E91-D373-97C2F718899E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2C7975E0-75C9-40B7-D129-4074EAACC556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CA08B89-9F25-759D-6A70-F644358CE1AB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관리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2" name="Group 6">
            <a:extLst>
              <a:ext uri="{FF2B5EF4-FFF2-40B4-BE49-F238E27FC236}">
                <a16:creationId xmlns:a16="http://schemas.microsoft.com/office/drawing/2014/main" id="{00012F44-D4C3-9E87-CC06-F657CE1A81D9}"/>
              </a:ext>
            </a:extLst>
          </p:cNvPr>
          <p:cNvGrpSpPr/>
          <p:nvPr/>
        </p:nvGrpSpPr>
        <p:grpSpPr>
          <a:xfrm>
            <a:off x="6205938" y="4723974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ECAAE0F-53DF-A05B-26FD-150E2130EFB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11107BB6-28E6-5B3A-3C8C-08EC038173F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31ACFAF-436F-53FD-4AF5-7B562A34E9B2}"/>
              </a:ext>
            </a:extLst>
          </p:cNvPr>
          <p:cNvSpPr txBox="1"/>
          <p:nvPr/>
        </p:nvSpPr>
        <p:spPr>
          <a:xfrm>
            <a:off x="6324600" y="47741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53256EF-B470-0577-7269-81E39CD6D0B5}"/>
              </a:ext>
            </a:extLst>
          </p:cNvPr>
          <p:cNvCxnSpPr>
            <a:cxnSpLocks/>
          </p:cNvCxnSpPr>
          <p:nvPr/>
        </p:nvCxnSpPr>
        <p:spPr>
          <a:xfrm flipH="1">
            <a:off x="5895799" y="4968338"/>
            <a:ext cx="35931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548B235C-17AA-9608-79A6-D316A7735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875499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관리 수정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상세 정보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마케팅 수신 동의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대기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사용 중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반려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강퇴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회원의 마케팅 수신 동의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회원 관리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회원 정보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24" name="Group 6">
            <a:extLst>
              <a:ext uri="{FF2B5EF4-FFF2-40B4-BE49-F238E27FC236}">
                <a16:creationId xmlns:a16="http://schemas.microsoft.com/office/drawing/2014/main" id="{E8D8FF78-926F-7D63-8A55-C8C3CAB16BD9}"/>
              </a:ext>
            </a:extLst>
          </p:cNvPr>
          <p:cNvGrpSpPr/>
          <p:nvPr/>
        </p:nvGrpSpPr>
        <p:grpSpPr>
          <a:xfrm>
            <a:off x="5348367" y="6488217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BDF066E1-00E4-67BE-4B02-F7FE3FFB997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9A01555B-85F5-7071-804F-7E8FBEE2876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CC4D77E-A4F6-1402-A735-A015DADFB3DC}"/>
              </a:ext>
            </a:extLst>
          </p:cNvPr>
          <p:cNvSpPr txBox="1"/>
          <p:nvPr/>
        </p:nvSpPr>
        <p:spPr>
          <a:xfrm>
            <a:off x="5467029" y="65384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80CCCBC-D569-1F86-8A07-1D1EBBDBC68B}"/>
              </a:ext>
            </a:extLst>
          </p:cNvPr>
          <p:cNvCxnSpPr>
            <a:cxnSpLocks/>
          </p:cNvCxnSpPr>
          <p:nvPr/>
        </p:nvCxnSpPr>
        <p:spPr>
          <a:xfrm flipH="1">
            <a:off x="5038228" y="6732581"/>
            <a:ext cx="35931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6">
            <a:extLst>
              <a:ext uri="{FF2B5EF4-FFF2-40B4-BE49-F238E27FC236}">
                <a16:creationId xmlns:a16="http://schemas.microsoft.com/office/drawing/2014/main" id="{1B2E320E-E943-4B8B-EF64-F6A1597D552E}"/>
              </a:ext>
            </a:extLst>
          </p:cNvPr>
          <p:cNvGrpSpPr/>
          <p:nvPr/>
        </p:nvGrpSpPr>
        <p:grpSpPr>
          <a:xfrm>
            <a:off x="6397463" y="6981766"/>
            <a:ext cx="524572" cy="488728"/>
            <a:chOff x="0" y="0"/>
            <a:chExt cx="812800" cy="812800"/>
          </a:xfrm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EDC4342E-FE87-9D25-D7C7-9C2A139B333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3B141656-3F8F-7C09-B786-573146FF9B6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D4856C7-DBF9-D4BF-53E6-E6FFEEE1FEA5}"/>
              </a:ext>
            </a:extLst>
          </p:cNvPr>
          <p:cNvSpPr txBox="1"/>
          <p:nvPr/>
        </p:nvSpPr>
        <p:spPr>
          <a:xfrm>
            <a:off x="6516125" y="703196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3BC6C34-91E6-FC42-F44D-7099C16AC48D}"/>
              </a:ext>
            </a:extLst>
          </p:cNvPr>
          <p:cNvCxnSpPr>
            <a:cxnSpLocks/>
          </p:cNvCxnSpPr>
          <p:nvPr/>
        </p:nvCxnSpPr>
        <p:spPr>
          <a:xfrm flipH="1">
            <a:off x="6087324" y="7226130"/>
            <a:ext cx="35931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>
            <a:extLst>
              <a:ext uri="{FF2B5EF4-FFF2-40B4-BE49-F238E27FC236}">
                <a16:creationId xmlns:a16="http://schemas.microsoft.com/office/drawing/2014/main" id="{7DBCAA88-16C9-1D35-EC85-8E747A5E16DB}"/>
              </a:ext>
            </a:extLst>
          </p:cNvPr>
          <p:cNvGrpSpPr/>
          <p:nvPr/>
        </p:nvGrpSpPr>
        <p:grpSpPr>
          <a:xfrm>
            <a:off x="4800935" y="7723687"/>
            <a:ext cx="524572" cy="488728"/>
            <a:chOff x="0" y="0"/>
            <a:chExt cx="812800" cy="812800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FC6BA04D-C17F-445C-36B4-E04DCC407C4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265CEE58-5A8E-1BA7-FE0C-99141FBF5F1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6B1C780D-9C86-3429-C5C2-B6C4E384AD7F}"/>
              </a:ext>
            </a:extLst>
          </p:cNvPr>
          <p:cNvSpPr txBox="1"/>
          <p:nvPr/>
        </p:nvSpPr>
        <p:spPr>
          <a:xfrm>
            <a:off x="4919597" y="777388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71FCA20-1F4A-0D7C-4493-2DAFB7713826}"/>
              </a:ext>
            </a:extLst>
          </p:cNvPr>
          <p:cNvCxnSpPr>
            <a:cxnSpLocks/>
          </p:cNvCxnSpPr>
          <p:nvPr/>
        </p:nvCxnSpPr>
        <p:spPr>
          <a:xfrm flipV="1">
            <a:off x="5074092" y="7411931"/>
            <a:ext cx="0" cy="36195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88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89F80-F913-FDE7-7CA1-5CA09F6C8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75D0F9E-13E2-1363-60C0-44D26189B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13C8D281-0E87-975D-0DCB-514BB366C01A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CF0F976-FC11-C43A-9C4A-1297FFAFB47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DEBC619-1B57-9BCE-5B3D-B5081CDD09B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B5C3DE3E-0FEE-53FE-BCC2-B5614763FD6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5CBF537A-C45B-48CC-B2EF-9BC2ABCF3F0F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D865BF19-873B-3AC0-0BE9-1A8EAB642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718551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/console/users/managers/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관리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관리자 정보 수정으로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</a:t>
                      </a:r>
                      <a:r>
                        <a:rPr lang="ko-KR" altLang="en-US" dirty="0"/>
                        <a:t>의 현재 상태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OR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성명 조건으로 전체 검색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관리자 목록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C39399F-8A34-F043-CDA8-6D0789599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757010"/>
            <a:ext cx="8823686" cy="3521531"/>
          </a:xfrm>
          <a:prstGeom prst="rect">
            <a:avLst/>
          </a:prstGeom>
        </p:spPr>
      </p:pic>
      <p:grpSp>
        <p:nvGrpSpPr>
          <p:cNvPr id="8" name="Group 6">
            <a:extLst>
              <a:ext uri="{FF2B5EF4-FFF2-40B4-BE49-F238E27FC236}">
                <a16:creationId xmlns:a16="http://schemas.microsoft.com/office/drawing/2014/main" id="{B668B7D0-015B-02B1-110F-0E0A39C7FD56}"/>
              </a:ext>
            </a:extLst>
          </p:cNvPr>
          <p:cNvGrpSpPr/>
          <p:nvPr/>
        </p:nvGrpSpPr>
        <p:grpSpPr>
          <a:xfrm>
            <a:off x="2853138" y="4633348"/>
            <a:ext cx="524572" cy="488728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040F0586-2763-0B99-E763-F1DF7BAD0AA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C9C05A1A-6115-7915-80A3-0806D5DFE90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08AD7FC-A39D-113E-44CC-4C5B78707FE1}"/>
              </a:ext>
            </a:extLst>
          </p:cNvPr>
          <p:cNvSpPr txBox="1"/>
          <p:nvPr/>
        </p:nvSpPr>
        <p:spPr>
          <a:xfrm>
            <a:off x="2971800" y="46835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0F91862-1940-C373-9D90-AB979D9A9AC8}"/>
              </a:ext>
            </a:extLst>
          </p:cNvPr>
          <p:cNvCxnSpPr/>
          <p:nvPr/>
        </p:nvCxnSpPr>
        <p:spPr>
          <a:xfrm flipV="1">
            <a:off x="3328532" y="486820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30DAF00D-799C-8164-5FA2-840F2D69534A}"/>
              </a:ext>
            </a:extLst>
          </p:cNvPr>
          <p:cNvGrpSpPr/>
          <p:nvPr/>
        </p:nvGrpSpPr>
        <p:grpSpPr>
          <a:xfrm>
            <a:off x="7935812" y="5423989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09A9097E-47F3-2EA3-236D-C22332A110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1FA49486-CC66-C1D6-009C-CA5CF2C8375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EC5CB94-352E-F5F1-056A-AFAC67695AA4}"/>
              </a:ext>
            </a:extLst>
          </p:cNvPr>
          <p:cNvSpPr txBox="1"/>
          <p:nvPr/>
        </p:nvSpPr>
        <p:spPr>
          <a:xfrm>
            <a:off x="8054474" y="547418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FF607AE-54AA-4491-3E56-7AA0D791EBDB}"/>
              </a:ext>
            </a:extLst>
          </p:cNvPr>
          <p:cNvCxnSpPr>
            <a:cxnSpLocks/>
          </p:cNvCxnSpPr>
          <p:nvPr/>
        </p:nvCxnSpPr>
        <p:spPr>
          <a:xfrm flipV="1">
            <a:off x="8206874" y="5219985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3F9CDDC5-C6BD-E5AB-B3C4-242DC37F857D}"/>
              </a:ext>
            </a:extLst>
          </p:cNvPr>
          <p:cNvGrpSpPr/>
          <p:nvPr/>
        </p:nvGrpSpPr>
        <p:grpSpPr>
          <a:xfrm>
            <a:off x="7740922" y="3570798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02E95B5-882C-6439-94AC-425762A344E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937BDD59-8EF2-3C66-CF5A-CAE585BE71E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D4E43DB-D2D4-12E5-7DE5-456912259339}"/>
              </a:ext>
            </a:extLst>
          </p:cNvPr>
          <p:cNvSpPr txBox="1"/>
          <p:nvPr/>
        </p:nvSpPr>
        <p:spPr>
          <a:xfrm>
            <a:off x="7859584" y="362099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EB2B3C3-2115-878F-8FC3-EDC3CC4BD382}"/>
              </a:ext>
            </a:extLst>
          </p:cNvPr>
          <p:cNvCxnSpPr>
            <a:cxnSpLocks/>
          </p:cNvCxnSpPr>
          <p:nvPr/>
        </p:nvCxnSpPr>
        <p:spPr>
          <a:xfrm>
            <a:off x="7985969" y="4059526"/>
            <a:ext cx="0" cy="685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3A022283-FF2D-2E17-F23B-F30394A3C717}"/>
              </a:ext>
            </a:extLst>
          </p:cNvPr>
          <p:cNvGrpSpPr/>
          <p:nvPr/>
        </p:nvGrpSpPr>
        <p:grpSpPr>
          <a:xfrm>
            <a:off x="8793866" y="3491523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D1AF40F7-721F-41A7-05F2-18FB4B49453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9B9601F-C137-5429-FE0F-2C5D6655B62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8426339D-D4A9-24D0-9BA8-CB9F8EA198B6}"/>
              </a:ext>
            </a:extLst>
          </p:cNvPr>
          <p:cNvSpPr txBox="1"/>
          <p:nvPr/>
        </p:nvSpPr>
        <p:spPr>
          <a:xfrm>
            <a:off x="8912528" y="354171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518B448-9542-1170-23E1-05A72E239AF2}"/>
              </a:ext>
            </a:extLst>
          </p:cNvPr>
          <p:cNvCxnSpPr>
            <a:cxnSpLocks/>
          </p:cNvCxnSpPr>
          <p:nvPr/>
        </p:nvCxnSpPr>
        <p:spPr>
          <a:xfrm>
            <a:off x="9056152" y="3980251"/>
            <a:ext cx="0" cy="28377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305DB03-5E5F-6F16-AE26-55F9CDCB1190}"/>
              </a:ext>
            </a:extLst>
          </p:cNvPr>
          <p:cNvSpPr/>
          <p:nvPr/>
        </p:nvSpPr>
        <p:spPr>
          <a:xfrm>
            <a:off x="4534399" y="4738130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87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2C20A-B87C-BA4D-58F6-F66D6FBAF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2460E6F-DFB1-64CB-9D27-7A74786DF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887536"/>
            <a:ext cx="8459381" cy="37533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502D438-BDD4-BFF8-3017-CED3C1E46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39D1EFBC-6E0F-E5CC-9D61-33106C59F4AF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EABD49AC-BEC4-ADB3-6299-B4354E84D8C9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9F85E0D-A145-FB0D-B5F0-80918652C851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629159D9-52AF-4D77-E15B-37A4093531C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E6716403-58A7-433D-E0FF-5C0066D18C49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관리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27E17416-153B-F87F-87B2-B71AE39D8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92181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/console/users/managers/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관리 수정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관리자의 상세 정보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관리자의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관리자의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대기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사용 중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해고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관리 정보 수정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관리자 관리 목록으로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8" name="Group 6">
            <a:extLst>
              <a:ext uri="{FF2B5EF4-FFF2-40B4-BE49-F238E27FC236}">
                <a16:creationId xmlns:a16="http://schemas.microsoft.com/office/drawing/2014/main" id="{E0D3DE44-AAB6-4A2A-9481-758974947172}"/>
              </a:ext>
            </a:extLst>
          </p:cNvPr>
          <p:cNvGrpSpPr/>
          <p:nvPr/>
        </p:nvGrpSpPr>
        <p:grpSpPr>
          <a:xfrm>
            <a:off x="6358338" y="5093306"/>
            <a:ext cx="524572" cy="488728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23833DE8-CE74-9D61-D38E-52AFF053707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0CDB3EDF-8F91-4A09-3D20-75F184BC6D4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83B0636-D1DF-B58F-A189-DCDF84FA5B8C}"/>
              </a:ext>
            </a:extLst>
          </p:cNvPr>
          <p:cNvSpPr txBox="1"/>
          <p:nvPr/>
        </p:nvSpPr>
        <p:spPr>
          <a:xfrm>
            <a:off x="6477000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F38C97F-1639-B518-FFD3-F8A2CDAC4B3F}"/>
              </a:ext>
            </a:extLst>
          </p:cNvPr>
          <p:cNvCxnSpPr>
            <a:cxnSpLocks/>
          </p:cNvCxnSpPr>
          <p:nvPr/>
        </p:nvCxnSpPr>
        <p:spPr>
          <a:xfrm flipH="1">
            <a:off x="5995367" y="5364404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FEF04C-DBDD-77B9-55AC-06F029797F10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8EB1A4EE-E070-0B52-B315-3A4F6D5F2580}"/>
              </a:ext>
            </a:extLst>
          </p:cNvPr>
          <p:cNvGrpSpPr/>
          <p:nvPr/>
        </p:nvGrpSpPr>
        <p:grpSpPr>
          <a:xfrm>
            <a:off x="6572723" y="6282313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FBAA9332-A40F-C63B-F45B-FE256602F2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555B235A-E9EF-75E3-7302-B5CDE8E0F8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2DEC576-72CF-6AB5-97E5-B0D30B9B5E2C}"/>
              </a:ext>
            </a:extLst>
          </p:cNvPr>
          <p:cNvSpPr txBox="1"/>
          <p:nvPr/>
        </p:nvSpPr>
        <p:spPr>
          <a:xfrm>
            <a:off x="6691385" y="63325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BA38A77-194D-4950-C84A-48BA680DB875}"/>
              </a:ext>
            </a:extLst>
          </p:cNvPr>
          <p:cNvCxnSpPr>
            <a:cxnSpLocks/>
          </p:cNvCxnSpPr>
          <p:nvPr/>
        </p:nvCxnSpPr>
        <p:spPr>
          <a:xfrm flipH="1">
            <a:off x="6209752" y="6553411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3730429" y="6290033"/>
            <a:ext cx="524572" cy="488728"/>
            <a:chOff x="0" y="0"/>
            <a:chExt cx="812800" cy="812800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3849091" y="634022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>
            <a:off x="4205823" y="6519603"/>
            <a:ext cx="44498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원호 4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880651" y="3859342"/>
            <a:ext cx="3940210" cy="3809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Group 6">
            <a:extLst>
              <a:ext uri="{FF2B5EF4-FFF2-40B4-BE49-F238E27FC236}">
                <a16:creationId xmlns:a16="http://schemas.microsoft.com/office/drawing/2014/main" id="{CAF97F32-60A7-567E-ACC1-1041B8D5C73E}"/>
              </a:ext>
            </a:extLst>
          </p:cNvPr>
          <p:cNvGrpSpPr/>
          <p:nvPr/>
        </p:nvGrpSpPr>
        <p:grpSpPr>
          <a:xfrm>
            <a:off x="83028" y="5486022"/>
            <a:ext cx="524572" cy="488728"/>
            <a:chOff x="0" y="0"/>
            <a:chExt cx="812800" cy="812800"/>
          </a:xfrm>
        </p:grpSpPr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9C50A614-B458-0E38-4467-15699D8010B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8" name="TextBox 8">
              <a:extLst>
                <a:ext uri="{FF2B5EF4-FFF2-40B4-BE49-F238E27FC236}">
                  <a16:creationId xmlns:a16="http://schemas.microsoft.com/office/drawing/2014/main" id="{91764A4E-D30A-8AB8-0027-0F5BD970364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D74D7B9-31B6-F29C-38F0-2D7C0797B216}"/>
              </a:ext>
            </a:extLst>
          </p:cNvPr>
          <p:cNvSpPr txBox="1"/>
          <p:nvPr/>
        </p:nvSpPr>
        <p:spPr>
          <a:xfrm>
            <a:off x="201690" y="55362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DEEC386-2654-935C-D455-D9372155C259}"/>
              </a:ext>
            </a:extLst>
          </p:cNvPr>
          <p:cNvCxnSpPr/>
          <p:nvPr/>
        </p:nvCxnSpPr>
        <p:spPr>
          <a:xfrm flipV="1">
            <a:off x="558422" y="572088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46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C3261-CE8C-289A-05B7-614321369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5CA8FBC-63D6-00D2-6E9C-0E220214B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8487F2D-A2DE-D28B-54E2-1F6CE24C47DD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653CDD72-88DA-C654-C526-45092F6E17DC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834D7A0-25AF-0B76-B9C0-480A7727C16E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C68431-F432-E9E0-EF1B-81B53D4A47D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B045FA30-4ED1-19E7-3894-F73210315AED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1E4FEA4D-A23A-8CB6-D547-AFEBAF0A6F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038022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회원이 주문한 상품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결제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배송 상태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별로 전체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판매 상품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구매 상품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배송 상태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변경 가능</a:t>
                      </a:r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구매 상태가 결제 완료 </a:t>
                      </a:r>
                      <a:r>
                        <a:rPr lang="en-US" altLang="ko-KR" baseline="0" dirty="0"/>
                        <a:t>&amp; </a:t>
                      </a:r>
                      <a:r>
                        <a:rPr lang="ko-KR" altLang="en-US" baseline="0" dirty="0"/>
                        <a:t>배송 상태가 판매 확인 중</a:t>
                      </a:r>
                      <a:r>
                        <a:rPr lang="en-US" altLang="ko-KR" baseline="0" dirty="0"/>
                        <a:t> -&gt; </a:t>
                      </a:r>
                      <a:r>
                        <a:rPr lang="ko-KR" altLang="en-US" baseline="0" dirty="0"/>
                        <a:t>배송 준비중으로 배송 상태 일괄 변경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주문 목록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421012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4235E9B3-0775-28F9-2A9E-EB23B365885F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923874"/>
            <a:ext cx="8366691" cy="5076493"/>
          </a:xfrm>
          <a:prstGeom prst="rect">
            <a:avLst/>
          </a:prstGeom>
        </p:spPr>
      </p:pic>
      <p:grpSp>
        <p:nvGrpSpPr>
          <p:cNvPr id="17" name="Group 6">
            <a:extLst>
              <a:ext uri="{FF2B5EF4-FFF2-40B4-BE49-F238E27FC236}">
                <a16:creationId xmlns:a16="http://schemas.microsoft.com/office/drawing/2014/main" id="{8EB1A4EE-E070-0B52-B315-3A4F6D5F2580}"/>
              </a:ext>
            </a:extLst>
          </p:cNvPr>
          <p:cNvGrpSpPr/>
          <p:nvPr/>
        </p:nvGrpSpPr>
        <p:grpSpPr>
          <a:xfrm>
            <a:off x="2776938" y="7379306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FBAA9332-A40F-C63B-F45B-FE256602F2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555B235A-E9EF-75E3-7302-B5CDE8E0F8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2DEC576-72CF-6AB5-97E5-B0D30B9B5E2C}"/>
              </a:ext>
            </a:extLst>
          </p:cNvPr>
          <p:cNvSpPr txBox="1"/>
          <p:nvPr/>
        </p:nvSpPr>
        <p:spPr>
          <a:xfrm>
            <a:off x="2895600" y="7429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BA38A77-194D-4950-C84A-48BA680DB875}"/>
              </a:ext>
            </a:extLst>
          </p:cNvPr>
          <p:cNvCxnSpPr>
            <a:cxnSpLocks/>
          </p:cNvCxnSpPr>
          <p:nvPr/>
        </p:nvCxnSpPr>
        <p:spPr>
          <a:xfrm flipH="1">
            <a:off x="2413967" y="7650404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7515553" y="7981317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7634215" y="80315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 flipV="1">
            <a:off x="7772400" y="7715920"/>
            <a:ext cx="0" cy="34353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719538" y="3950306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838200" y="4000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 flipV="1">
            <a:off x="1194932" y="3924300"/>
            <a:ext cx="633868" cy="25557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3271382" y="3112106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3390044" y="3162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>
            <a:off x="3746776" y="3341676"/>
            <a:ext cx="44498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6">
            <a:extLst>
              <a:ext uri="{FF2B5EF4-FFF2-40B4-BE49-F238E27FC236}">
                <a16:creationId xmlns:a16="http://schemas.microsoft.com/office/drawing/2014/main" id="{8EB1A4EE-E070-0B52-B315-3A4F6D5F2580}"/>
              </a:ext>
            </a:extLst>
          </p:cNvPr>
          <p:cNvGrpSpPr/>
          <p:nvPr/>
        </p:nvGrpSpPr>
        <p:grpSpPr>
          <a:xfrm>
            <a:off x="9600106" y="3689440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FBAA9332-A40F-C63B-F45B-FE256602F2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555B235A-E9EF-75E3-7302-B5CDE8E0F8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2DEC576-72CF-6AB5-97E5-B0D30B9B5E2C}"/>
              </a:ext>
            </a:extLst>
          </p:cNvPr>
          <p:cNvSpPr txBox="1"/>
          <p:nvPr/>
        </p:nvSpPr>
        <p:spPr>
          <a:xfrm>
            <a:off x="9718768" y="373963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BA38A77-194D-4950-C84A-48BA680DB875}"/>
              </a:ext>
            </a:extLst>
          </p:cNvPr>
          <p:cNvCxnSpPr>
            <a:cxnSpLocks/>
          </p:cNvCxnSpPr>
          <p:nvPr/>
        </p:nvCxnSpPr>
        <p:spPr>
          <a:xfrm flipH="1">
            <a:off x="9237135" y="3960538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24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1D373-AC5A-27B8-BBC0-828E4A59A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B19C742-A666-FF21-4B75-B9500FFF1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99A8D67E-6987-7D63-85E6-9D243D56AB6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3825C817-2982-E4A5-2498-3974949CA7C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26DB623-4B43-56CF-9242-8CEA80366DB2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4DB4479-238C-9124-5D13-E812175A6976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BAC8313E-2DB3-6DA3-02D9-0DF26C67CCE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목록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1C253C74-4C0D-3487-4682-955545451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564272"/>
              </p:ext>
            </p:extLst>
          </p:nvPr>
        </p:nvGraphicFramePr>
        <p:xfrm>
          <a:off x="10210801" y="2304520"/>
          <a:ext cx="7326085" cy="7896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모든 상품의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상품명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브랜드명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카테고리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대분류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중분류</a:t>
                      </a:r>
                      <a:r>
                        <a:rPr lang="en-US" altLang="ko-KR" dirty="0"/>
                        <a:t>), </a:t>
                      </a:r>
                      <a:r>
                        <a:rPr lang="ko-KR" altLang="en-US" dirty="0"/>
                        <a:t>상품 상태별로 상품 검색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수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상품 상세 정보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상품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상품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B236DD0A-A7AB-A6DF-6DAD-EA506AD5785A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D1F545-85A6-7877-A9C6-1D7261F41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679" y="3092241"/>
            <a:ext cx="8751544" cy="4951893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7138" y="3340706"/>
            <a:ext cx="524572" cy="488728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85800" y="3390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042532" y="3575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6">
            <a:extLst>
              <a:ext uri="{FF2B5EF4-FFF2-40B4-BE49-F238E27FC236}">
                <a16:creationId xmlns:a16="http://schemas.microsoft.com/office/drawing/2014/main" id="{CEECC406-5554-5CAA-2FEC-1FC1A1C7473A}"/>
              </a:ext>
            </a:extLst>
          </p:cNvPr>
          <p:cNvGrpSpPr/>
          <p:nvPr/>
        </p:nvGrpSpPr>
        <p:grpSpPr>
          <a:xfrm>
            <a:off x="528707" y="3944898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96C5141A-B596-1523-0BE3-3DD42DA12B3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27D89D84-C9DF-E8DB-1643-22511F9EC27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006B532-C3EB-97F8-D5BE-5368D2803AEB}"/>
              </a:ext>
            </a:extLst>
          </p:cNvPr>
          <p:cNvSpPr txBox="1"/>
          <p:nvPr/>
        </p:nvSpPr>
        <p:spPr>
          <a:xfrm>
            <a:off x="647369" y="399509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191616B-A61C-1991-F4C8-AE9C3374E93D}"/>
              </a:ext>
            </a:extLst>
          </p:cNvPr>
          <p:cNvCxnSpPr>
            <a:cxnSpLocks/>
          </p:cNvCxnSpPr>
          <p:nvPr/>
        </p:nvCxnSpPr>
        <p:spPr>
          <a:xfrm flipV="1">
            <a:off x="1004101" y="3783616"/>
            <a:ext cx="407817" cy="39883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3119D015-5DA1-61E5-21E7-EEC8913DA117}"/>
              </a:ext>
            </a:extLst>
          </p:cNvPr>
          <p:cNvGrpSpPr/>
          <p:nvPr/>
        </p:nvGrpSpPr>
        <p:grpSpPr>
          <a:xfrm>
            <a:off x="580639" y="4723974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78910C53-3EE4-9D7B-DEFA-81900FB921D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891400AF-56AD-F417-6B7E-210E156553F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42F01E7-3B80-8E4D-C0C4-A9BAB63ED157}"/>
              </a:ext>
            </a:extLst>
          </p:cNvPr>
          <p:cNvSpPr txBox="1"/>
          <p:nvPr/>
        </p:nvSpPr>
        <p:spPr>
          <a:xfrm>
            <a:off x="699301" y="47741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428AD26-13B5-F741-4DF0-29095B1737F7}"/>
              </a:ext>
            </a:extLst>
          </p:cNvPr>
          <p:cNvCxnSpPr>
            <a:cxnSpLocks/>
          </p:cNvCxnSpPr>
          <p:nvPr/>
        </p:nvCxnSpPr>
        <p:spPr>
          <a:xfrm>
            <a:off x="1056033" y="4961531"/>
            <a:ext cx="85276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DB6B3F5E-9821-3DC3-5F9B-00EDA7DA5C84}"/>
              </a:ext>
            </a:extLst>
          </p:cNvPr>
          <p:cNvGrpSpPr/>
          <p:nvPr/>
        </p:nvGrpSpPr>
        <p:grpSpPr>
          <a:xfrm>
            <a:off x="4238953" y="6998306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BEE37A6-37CC-5FBF-20BB-E597771EAB2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656039E9-C676-A5F6-25A3-B4899C3338D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A05EBF4-660B-FF28-5D93-FB53C2C6DD91}"/>
              </a:ext>
            </a:extLst>
          </p:cNvPr>
          <p:cNvSpPr txBox="1"/>
          <p:nvPr/>
        </p:nvSpPr>
        <p:spPr>
          <a:xfrm>
            <a:off x="4357615" y="7048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D690847-B6CC-A202-6EB5-984E40EAA88D}"/>
              </a:ext>
            </a:extLst>
          </p:cNvPr>
          <p:cNvCxnSpPr/>
          <p:nvPr/>
        </p:nvCxnSpPr>
        <p:spPr>
          <a:xfrm flipV="1">
            <a:off x="4714347" y="7233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">
            <a:extLst>
              <a:ext uri="{FF2B5EF4-FFF2-40B4-BE49-F238E27FC236}">
                <a16:creationId xmlns:a16="http://schemas.microsoft.com/office/drawing/2014/main" id="{F65611CF-6DB6-B210-0DA2-0187AD018820}"/>
              </a:ext>
            </a:extLst>
          </p:cNvPr>
          <p:cNvGrpSpPr/>
          <p:nvPr/>
        </p:nvGrpSpPr>
        <p:grpSpPr>
          <a:xfrm>
            <a:off x="6969566" y="6628974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48EA16E3-8B46-99E9-7A3B-5BF6F2D9A74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7C71888A-A048-D733-A18C-EDE3B0397A4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E287BC7-7C8B-DA41-5291-004AFA4BF463}"/>
              </a:ext>
            </a:extLst>
          </p:cNvPr>
          <p:cNvSpPr txBox="1"/>
          <p:nvPr/>
        </p:nvSpPr>
        <p:spPr>
          <a:xfrm>
            <a:off x="7088228" y="66791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9419195-AA9B-F6C4-944E-3E6D9C54A3C8}"/>
              </a:ext>
            </a:extLst>
          </p:cNvPr>
          <p:cNvCxnSpPr>
            <a:cxnSpLocks/>
          </p:cNvCxnSpPr>
          <p:nvPr/>
        </p:nvCxnSpPr>
        <p:spPr>
          <a:xfrm flipH="1">
            <a:off x="6648022" y="6873338"/>
            <a:ext cx="440206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73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51F1D-97DD-6DD4-0E97-51E85E8D8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48C3FF4-7092-1498-4207-52FCCB2AB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765260DF-9B89-ADC7-8E85-ECC6FAF341A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D4338FD-ED7C-6A0C-F23D-45A838E398E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E7404E9-08A3-B55D-5569-D72DD4B639EF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D4F9EB64-2C6E-9B50-ED8B-B9783B0AF6DB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5E21B4F7-203F-E67E-83BF-CBB578258E25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정보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146926A-65D9-D604-CE78-8BA0FAD33D47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059928"/>
            <a:ext cx="9175824" cy="5715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3078978"/>
            <a:ext cx="2067213" cy="2095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095582"/>
            <a:ext cx="1123794" cy="192975"/>
          </a:xfrm>
          <a:prstGeom prst="rect">
            <a:avLst/>
          </a:prstGeom>
        </p:spPr>
      </p:pic>
      <p:grpSp>
        <p:nvGrpSpPr>
          <p:cNvPr id="1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615138" y="8724734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733800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880113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453338" y="8724734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572000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718313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302153" y="8724734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420815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567128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140353" y="8724734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259015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405328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017198" y="8724734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135860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282173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원호 40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10670" y="2544798"/>
            <a:ext cx="8303800" cy="7382079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43338" y="5367852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2000" y="541804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DEEC386-2654-935C-D455-D9372155C259}"/>
              </a:ext>
            </a:extLst>
          </p:cNvPr>
          <p:cNvCxnSpPr/>
          <p:nvPr/>
        </p:nvCxnSpPr>
        <p:spPr>
          <a:xfrm flipH="1" flipV="1">
            <a:off x="309669" y="5629859"/>
            <a:ext cx="429471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770188"/>
              </p:ext>
            </p:extLst>
          </p:nvPr>
        </p:nvGraphicFramePr>
        <p:xfrm>
          <a:off x="10214940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정보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모든 상품의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상품의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상태가 판매 중지로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상태가 판매 재개로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상태가 품절로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상세 수정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상품 목록으로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32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946" y="3009900"/>
            <a:ext cx="9110278" cy="590037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3009900"/>
            <a:ext cx="2067213" cy="2095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009900"/>
            <a:ext cx="1065539" cy="226473"/>
          </a:xfrm>
          <a:prstGeom prst="rect">
            <a:avLst/>
          </a:prstGeom>
        </p:spPr>
      </p:pic>
      <p:sp>
        <p:nvSpPr>
          <p:cNvPr id="15" name="원호 1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10670" y="2544798"/>
            <a:ext cx="8303800" cy="7382079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AC8FE96E-56E5-BABB-A80E-EA9D4031E359}"/>
              </a:ext>
            </a:extLst>
          </p:cNvPr>
          <p:cNvGrpSpPr/>
          <p:nvPr/>
        </p:nvGrpSpPr>
        <p:grpSpPr>
          <a:xfrm>
            <a:off x="609452" y="5658253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9EA2F0CE-C32E-66DE-82DF-09904ED88AD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9F9CD1F1-FF6F-832F-1E8A-D54A8364F56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728114" y="570844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BCD6292-4A5F-21F1-8936-775B33DC7D43}"/>
              </a:ext>
            </a:extLst>
          </p:cNvPr>
          <p:cNvCxnSpPr/>
          <p:nvPr/>
        </p:nvCxnSpPr>
        <p:spPr>
          <a:xfrm>
            <a:off x="283108" y="5890659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910538" y="8835710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029200" y="888590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175513" y="8625426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748738" y="8835710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867400" y="888590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013713" y="8625426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807690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정보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상품의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상품의 상세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상품의 상세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상품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709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8B12DA-FC80-FB05-2496-E64934F6C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923874"/>
            <a:ext cx="9083839" cy="6183057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611BA195-918C-F8F3-04B6-FCD7F56236EE}"/>
              </a:ext>
            </a:extLst>
          </p:cNvPr>
          <p:cNvGrpSpPr/>
          <p:nvPr/>
        </p:nvGrpSpPr>
        <p:grpSpPr>
          <a:xfrm>
            <a:off x="3843738" y="4026506"/>
            <a:ext cx="524572" cy="488728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4AC5F14-64CD-5A0B-ED58-20CBFCF1B7F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BCC01604-D865-6701-B8A8-EB31C1646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3E7F61-6865-D21D-9F06-B49E0FE5B8D2}"/>
              </a:ext>
            </a:extLst>
          </p:cNvPr>
          <p:cNvSpPr txBox="1"/>
          <p:nvPr/>
        </p:nvSpPr>
        <p:spPr>
          <a:xfrm>
            <a:off x="3962400" y="4076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55C781D-30B8-DF63-CECB-77FC97799AF3}"/>
              </a:ext>
            </a:extLst>
          </p:cNvPr>
          <p:cNvCxnSpPr>
            <a:cxnSpLocks/>
          </p:cNvCxnSpPr>
          <p:nvPr/>
        </p:nvCxnSpPr>
        <p:spPr>
          <a:xfrm flipH="1">
            <a:off x="3551319" y="4259415"/>
            <a:ext cx="41108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6F90B434-4E0D-6ABA-D8D2-7E085EBFAE04}"/>
              </a:ext>
            </a:extLst>
          </p:cNvPr>
          <p:cNvGrpSpPr/>
          <p:nvPr/>
        </p:nvGrpSpPr>
        <p:grpSpPr>
          <a:xfrm>
            <a:off x="6358338" y="8592439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628ACDF-9F5F-407E-6A8F-4129B173622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7BF93A1-3B4B-90BD-F2BE-786BD0467F8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01E9A8D-83F9-B439-7B39-F4470BC36E8F}"/>
              </a:ext>
            </a:extLst>
          </p:cNvPr>
          <p:cNvSpPr txBox="1"/>
          <p:nvPr/>
        </p:nvSpPr>
        <p:spPr>
          <a:xfrm>
            <a:off x="6477000" y="864263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433FA69-85AA-E282-8223-8A1F02FC83C4}"/>
              </a:ext>
            </a:extLst>
          </p:cNvPr>
          <p:cNvCxnSpPr>
            <a:cxnSpLocks/>
          </p:cNvCxnSpPr>
          <p:nvPr/>
        </p:nvCxnSpPr>
        <p:spPr>
          <a:xfrm flipH="1">
            <a:off x="6065919" y="8825348"/>
            <a:ext cx="41108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E687FD0F-272E-62C9-5859-DBCE3D6858A5}"/>
              </a:ext>
            </a:extLst>
          </p:cNvPr>
          <p:cNvGrpSpPr/>
          <p:nvPr/>
        </p:nvGrpSpPr>
        <p:grpSpPr>
          <a:xfrm>
            <a:off x="3846389" y="4647755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39401AD0-B8AC-92C6-5200-89A4DC3F33A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5632132A-88CE-51BF-A199-886D27675D6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AF90A39-F33E-22E7-0351-3E25EEF9C496}"/>
              </a:ext>
            </a:extLst>
          </p:cNvPr>
          <p:cNvSpPr txBox="1"/>
          <p:nvPr/>
        </p:nvSpPr>
        <p:spPr>
          <a:xfrm>
            <a:off x="3965051" y="469794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9CFD305-F806-4175-48AD-845863A81667}"/>
              </a:ext>
            </a:extLst>
          </p:cNvPr>
          <p:cNvCxnSpPr>
            <a:cxnSpLocks/>
          </p:cNvCxnSpPr>
          <p:nvPr/>
        </p:nvCxnSpPr>
        <p:spPr>
          <a:xfrm flipH="1">
            <a:off x="3553970" y="4880664"/>
            <a:ext cx="41108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원호 26">
            <a:extLst>
              <a:ext uri="{FF2B5EF4-FFF2-40B4-BE49-F238E27FC236}">
                <a16:creationId xmlns:a16="http://schemas.microsoft.com/office/drawing/2014/main" id="{C1A8890F-43EE-B060-BF2B-4DA51C6BA0CE}"/>
              </a:ext>
            </a:extLst>
          </p:cNvPr>
          <p:cNvSpPr/>
          <p:nvPr/>
        </p:nvSpPr>
        <p:spPr>
          <a:xfrm rot="13999673">
            <a:off x="-175325" y="2616942"/>
            <a:ext cx="8068929" cy="722920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Group 6">
            <a:extLst>
              <a:ext uri="{FF2B5EF4-FFF2-40B4-BE49-F238E27FC236}">
                <a16:creationId xmlns:a16="http://schemas.microsoft.com/office/drawing/2014/main" id="{AC8FE96E-56E5-BABB-A80E-EA9D4031E359}"/>
              </a:ext>
            </a:extLst>
          </p:cNvPr>
          <p:cNvGrpSpPr/>
          <p:nvPr/>
        </p:nvGrpSpPr>
        <p:grpSpPr>
          <a:xfrm>
            <a:off x="403547" y="5673094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EA2F0CE-C32E-66DE-82DF-09904ED88AD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9F9CD1F1-FF6F-832F-1E8A-D54A8364F56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BCD6292-4A5F-21F1-8936-775B33DC7D43}"/>
              </a:ext>
            </a:extLst>
          </p:cNvPr>
          <p:cNvCxnSpPr/>
          <p:nvPr/>
        </p:nvCxnSpPr>
        <p:spPr>
          <a:xfrm>
            <a:off x="77203" y="5905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073951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productReg.web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관리자가 상품 등록을 하면 구매자가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상품의 상세 정보 입력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 상품 이미지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상세 이미지 업로드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/>
                        <a:t>카테고리 대분류 선택 후 중분류 선택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조건 충족 하면 상품 등록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951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AA84F54-D778-3DF3-5A13-4DE3CBAD6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836168"/>
            <a:ext cx="13792200" cy="7828300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225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시스템 구성도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7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24683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공지사항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4381500"/>
            <a:ext cx="9274902" cy="2590800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024568" y="62363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143230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499962" y="6471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406338" y="37217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525000" y="3771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9682061" y="4108966"/>
            <a:ext cx="19224" cy="4572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548338" y="4208373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667000" y="42585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2795132" y="4537894"/>
            <a:ext cx="0" cy="49143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00899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공지 사항 페이지</a:t>
                      </a:r>
                      <a:endParaRPr lang="en-US" altLang="ko-KR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관리자가 등록한 모든 공지사항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내용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제목 또는 내용 별로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공지사항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공지사항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515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공지사항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046664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공지사항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공지사항 상세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공지사항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공지사항 삭제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해당 공지사항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공지사항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072628"/>
            <a:ext cx="8326258" cy="5599899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653738" y="8253001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772400" y="830319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129132" y="848786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63767" y="8767129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82429" y="881732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22022" y="8551608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08078" y="3569306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26740" y="3619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83472" y="3804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22859" y="8230486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41521" y="828068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8253" y="846534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원호 3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569302" y="3916288"/>
            <a:ext cx="4971562" cy="466963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520" y="5817067"/>
            <a:ext cx="524572" cy="488728"/>
            <a:chOff x="0" y="0"/>
            <a:chExt cx="812800" cy="812800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3182" y="586726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70940" y="6051927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98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공지사항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505261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공지사항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공지사항 상세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되어 있는 공지사항 상세 내용 그대로 확인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원래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공지사항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공지사항 목록으로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098029"/>
            <a:ext cx="8322643" cy="5398272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23200" y="34931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41862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98594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275768" y="7867012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94430" y="791720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51162" y="810187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01782" y="8446107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20444" y="849630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60037" y="8230586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21893" y="8470145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440555" y="852033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580148" y="8254624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원호 38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556821" y="3395999"/>
            <a:ext cx="4971562" cy="466963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0" y="5245706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8662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6420" y="54805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562" y="3368765"/>
            <a:ext cx="639637" cy="22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8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공지사항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583628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공지사항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공지사항 내용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첨부 파일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내용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입력한 전체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</a:t>
                      </a:r>
                      <a:r>
                        <a:rPr lang="ko-KR" altLang="en-US" baseline="0" dirty="0"/>
                        <a:t> 시 입력한 내용 공지사항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공지사항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702" y="3098030"/>
            <a:ext cx="8364310" cy="5322070"/>
          </a:xfrm>
          <a:prstGeom prst="rect">
            <a:avLst/>
          </a:prstGeom>
        </p:spPr>
      </p:pic>
      <p:sp>
        <p:nvSpPr>
          <p:cNvPr id="15" name="원호 1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566692" y="3424248"/>
            <a:ext cx="4971562" cy="466963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0" y="52457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8662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6420" y="54805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769221" y="3493106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887883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44615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44080" y="7925538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62742" y="79757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19474" y="816039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649382" y="8489122"/>
            <a:ext cx="524572" cy="488728"/>
            <a:chOff x="0" y="0"/>
            <a:chExt cx="812800" cy="812800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768044" y="85393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907637" y="8273601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22038" y="8462354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440700" y="851254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580293" y="8246833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01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4076700"/>
            <a:ext cx="8694169" cy="3048000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910538" y="4100848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029200" y="41510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385932" y="433570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690730" y="65411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809392" y="6591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166124" y="6775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624538" y="3939848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743200" y="39900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2905409" y="4331947"/>
            <a:ext cx="1" cy="45903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20338" y="59315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39000" y="5981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595732" y="6166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844358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자주 찾는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질문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관리자가 등록한 모든 자주 찾는 질문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제목 또는 내용으로 상세 검색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자주 찾는 질문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검색 된 자주 찾는 질문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자주 찾는 질문 등록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102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4000500"/>
            <a:ext cx="8694169" cy="3542932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20338" y="69221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39000" y="6972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595732" y="7156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681980" y="7616291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00642" y="76664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8929026" y="7387441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71592" y="7513057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090254" y="756325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218638" y="7284207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원호 31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343076" y="4424743"/>
            <a:ext cx="3212353" cy="3155274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97959" y="5578694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16621" y="56288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365150" y="5818069"/>
            <a:ext cx="202293" cy="99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497782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자주 찾는 질문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자주 찾는 질문 상세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자주 찾는 질문 해당 상세 내용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자주 찾는 질문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해당 자주 찾는 질문 수정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자주 찾는 질문 목록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3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717109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자주 찾는 질문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자주 찾는 질문 상세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되어 있는 자주 찾는 질문 상세 내용 확인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원래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자주 찾는 질문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자주 찾는 질문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02" y="3085330"/>
            <a:ext cx="8475096" cy="5334770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493041" y="3597730"/>
            <a:ext cx="5016379" cy="442194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4559" y="5169506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3221" y="5219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80979" y="5404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958538" y="3493106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077200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433932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65925" y="7921847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96030" y="797204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841319" y="8156707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93848" y="84461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12510" y="8496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40894" y="8217256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185977" y="8471728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04639" y="852192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433023" y="8242878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467" y="3288092"/>
            <a:ext cx="593076" cy="20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2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593080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자주 찾는 질문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자주 찾는 질문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첨부 파일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내용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원래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자주 찾는 질문 내용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자주 찾는 질문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02" y="3085330"/>
            <a:ext cx="8475096" cy="533477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302" y="3034529"/>
            <a:ext cx="8490285" cy="5385572"/>
          </a:xfrm>
          <a:prstGeom prst="rect">
            <a:avLst/>
          </a:prstGeom>
        </p:spPr>
      </p:pic>
      <p:sp>
        <p:nvSpPr>
          <p:cNvPr id="15" name="원호 1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473466" y="3541742"/>
            <a:ext cx="5016379" cy="442194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-5366" y="51695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3296" y="5219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1054" y="5404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60406" y="3416906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79068" y="346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335800" y="3651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7879491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79296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811435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97537" y="8559528"/>
            <a:ext cx="524572" cy="488728"/>
            <a:chOff x="0" y="0"/>
            <a:chExt cx="812800" cy="812800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16199" y="860972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44583" y="8330678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185977" y="8491273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04639" y="85414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433023" y="8262423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63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152797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모든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 문의한 카테고리 확인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 또는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내용으로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답변 완료 확인 가능</a:t>
                      </a:r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해당 </a:t>
                      </a:r>
                      <a:r>
                        <a:rPr lang="en-US" altLang="ko-KR" dirty="0"/>
                        <a:t>1:1</a:t>
                      </a:r>
                      <a:r>
                        <a:rPr lang="ko-KR" altLang="en-US" dirty="0"/>
                        <a:t>문의 상세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문의 개수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314700"/>
            <a:ext cx="9012163" cy="43793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288" y="5393027"/>
            <a:ext cx="8002117" cy="1619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287" y="5997038"/>
            <a:ext cx="8002117" cy="161948"/>
          </a:xfrm>
          <a:prstGeom prst="rect">
            <a:avLst/>
          </a:prstGeom>
        </p:spPr>
      </p:pic>
      <p:grpSp>
        <p:nvGrpSpPr>
          <p:cNvPr id="1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215338" y="3403309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334000" y="345350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690732" y="363816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357685" y="4052915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476347" y="410310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5111601" y="4304086"/>
            <a:ext cx="367491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82552" y="3611359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501214" y="366155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2017153" y="3862532"/>
            <a:ext cx="486807" cy="41306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4568" y="47885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33230" y="4838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66504" y="4610100"/>
            <a:ext cx="1765227" cy="3185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663232" y="5108327"/>
            <a:ext cx="1837982" cy="30808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914732" y="7435881"/>
            <a:ext cx="524572" cy="488728"/>
            <a:chOff x="0" y="0"/>
            <a:chExt cx="812800" cy="812800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33394" y="748607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66535" y="7201375"/>
            <a:ext cx="0" cy="38125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4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답변 완료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017233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답변 완료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답변 완료 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작성한 내용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답변한 상세 내용 확인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문의 목록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답변한 내용 삭제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답변한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en-US" altLang="ko-KR" dirty="0"/>
                        <a:t>1:1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문의 페이지</a:t>
                      </a:r>
                      <a:r>
                        <a:rPr lang="ko-KR" altLang="en-US" dirty="0"/>
                        <a:t>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911174"/>
            <a:ext cx="8051914" cy="5839927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8331575"/>
            <a:ext cx="524572" cy="488728"/>
            <a:chOff x="0" y="0"/>
            <a:chExt cx="812800" cy="8128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838176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90947" y="8566435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09121" y="8952468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27783" y="900266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056167" y="8723618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16365" y="8975852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435027" y="902604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63411" y="8747002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921463" y="5779106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040125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396857" y="6013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원호 31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307462" y="2785914"/>
            <a:ext cx="7124924" cy="6825436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18112" y="5684504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6774" y="57346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456905" y="5941568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95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22" name="TextBox 30"/>
          <p:cNvSpPr txBox="1"/>
          <p:nvPr/>
        </p:nvSpPr>
        <p:spPr>
          <a:xfrm>
            <a:off x="14234851" y="502920"/>
            <a:ext cx="3329251" cy="131683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26" name="TextBox 19"/>
          <p:cNvSpPr txBox="1"/>
          <p:nvPr/>
        </p:nvSpPr>
        <p:spPr>
          <a:xfrm>
            <a:off x="1270000" y="1656632"/>
            <a:ext cx="6543961" cy="32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1-3-3. ERD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3629263" y="2781300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21 Table</a:t>
            </a:r>
            <a:endParaRPr lang="ko-KR" altLang="en-US" sz="4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3629263" y="5143500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구매자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Member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3629263" y="7368693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판매자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Manager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BA5AEB-F1A8-4A57-CFAE-982782C5E8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449016"/>
            <a:ext cx="11766906" cy="729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8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답변 완료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923874"/>
            <a:ext cx="8044727" cy="4759626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7225359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727555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90947" y="746021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67192" y="7933260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85854" y="798345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001252" y="7634300"/>
            <a:ext cx="19413" cy="34915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243538" y="7218383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362200" y="726857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82331" y="7475447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원호 30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829483" y="4106709"/>
            <a:ext cx="4118985" cy="389130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5732" y="56267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54394" y="5676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702152" y="58615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880583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답변 완료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답변 완료 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답변한 상세 내용 확인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수정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원래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답변으로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해당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문의 답변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en-US" altLang="ko-KR" dirty="0"/>
                        <a:t>1:1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문의 목록 </a:t>
                      </a:r>
                      <a:r>
                        <a:rPr lang="ko-KR" altLang="en-US" dirty="0"/>
                        <a:t>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560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미답변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3943226"/>
            <a:ext cx="7977012" cy="3349926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6799836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685003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703469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34219" y="7541706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52881" y="7591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8968279" y="7242746"/>
            <a:ext cx="19413" cy="34915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원호 2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669691" y="3963899"/>
            <a:ext cx="4430504" cy="4085655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0415" y="5550506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99077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546835" y="5785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191413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상세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작성된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문의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답변 등록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576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미답변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답변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825095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?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답변 등록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 답변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등록된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문의 상세 내용 확인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첨부 파일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작성한 내용 삭제 가능</a:t>
                      </a:r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작성한 답변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문의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529" y="2911173"/>
            <a:ext cx="8031023" cy="6014575"/>
          </a:xfrm>
          <a:prstGeom prst="rect">
            <a:avLst/>
          </a:prstGeom>
        </p:spPr>
      </p:pic>
      <p:sp>
        <p:nvSpPr>
          <p:cNvPr id="13" name="원호 1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840251" y="2594363"/>
            <a:ext cx="4008118" cy="378184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68872" y="40265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87534" y="4076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635292" y="4261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92786" y="8506222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11448" y="85564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868180" y="874108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98463" y="917921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17125" y="92294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32523" y="8880256"/>
            <a:ext cx="19413" cy="34915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19738" y="85296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438400" y="85798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958531" y="87866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원호 36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723916" y="5338116"/>
            <a:ext cx="4008118" cy="378184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0560" y="6916473"/>
            <a:ext cx="524572" cy="488728"/>
            <a:chOff x="0" y="0"/>
            <a:chExt cx="812800" cy="812800"/>
          </a:xfrm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79222" y="69666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526980" y="7151333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44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통계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회원별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통계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83" y="3368410"/>
            <a:ext cx="9718420" cy="438838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43" y="3387460"/>
            <a:ext cx="268871" cy="4804040"/>
          </a:xfrm>
          <a:prstGeom prst="rect">
            <a:avLst/>
          </a:prstGeom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93721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/console/statistics/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회원별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통계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가입한 회원의 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연령별로 통계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+mn-l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가입한 남성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나이대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통계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회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원 가입한 여성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나이대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통계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502" y="4011004"/>
            <a:ext cx="8083927" cy="3392422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29118" y="5481304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47780" y="55314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04512" y="5716165"/>
            <a:ext cx="369386" cy="269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215338" y="5550506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334000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690732" y="5785367"/>
            <a:ext cx="369386" cy="269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26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통계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인기 상품 통계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16" y="3391152"/>
            <a:ext cx="9707688" cy="4963552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316683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/console/statistics/index1.web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인기 상품 통계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월마다 판매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등인 인기 상품명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 개수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+mn-l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해당 상품의 판매량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해당 그래프가 어떤 상품인지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862538" y="52457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981200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2337932" y="5480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219702" y="5665756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38364" y="571595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8856926" y="5895967"/>
            <a:ext cx="417020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157" y="3571634"/>
            <a:ext cx="466790" cy="576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8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통계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수익 통계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4152900"/>
            <a:ext cx="8753829" cy="2946153"/>
          </a:xfrm>
          <a:prstGeom prst="rect">
            <a:avLst/>
          </a:prstGeom>
        </p:spPr>
      </p:pic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205938" y="41027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324600" y="4152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5844731" y="43597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88972" y="5702906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07634" y="5753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64366" y="5937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755101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/console/statistics/index2.web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수익 통계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연도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월별로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매출과 원가를 통한 판매 수익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통계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연도 별로 매출 통계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해당 연도 월별로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매출과 원가를 통한 판매 수익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/>
                        <a:t>통계 </a:t>
                      </a:r>
                      <a:r>
                        <a:rPr lang="ko-KR" altLang="en-US" dirty="0" smtClean="0"/>
                        <a:t>보기 </a:t>
                      </a:r>
                      <a:r>
                        <a:rPr lang="ko-KR" altLang="en-US" dirty="0"/>
                        <a:t>가능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89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4-2-45.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개인 정보 확인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2781300"/>
            <a:ext cx="8297433" cy="6677957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700738" y="8446106"/>
            <a:ext cx="524572" cy="488728"/>
            <a:chOff x="0" y="0"/>
            <a:chExt cx="812800" cy="8128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819400" y="8496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176132" y="8680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20338" y="8424105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39000" y="847429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6759131" y="8681169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96103" y="5521251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514765" y="557144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2871497" y="5600700"/>
            <a:ext cx="304635" cy="1581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139138" y="7455506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401424" y="7186515"/>
            <a:ext cx="24268" cy="49216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257800" y="7505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23915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/console/manager/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개인 정보 확인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수정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관리자의 개인 정보 확인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 입력된 연락처 확인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수정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입력된 주소 확인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주소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입력한 정보로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err="1"/>
                        <a:t>마이페이지로</a:t>
                      </a:r>
                      <a:r>
                        <a:rPr lang="ko-KR" altLang="en-US" dirty="0"/>
                        <a:t>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342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4-2-46.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비밀번호 변경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2705100"/>
            <a:ext cx="8329302" cy="6096000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624538" y="76841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743200" y="7734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099932" y="7918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25138" y="7707490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43800" y="77576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7063931" y="7964554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47676" y="38741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66338" y="3924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7086469" y="41311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39616" y="5237560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58278" y="528775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7086469" y="5086086"/>
            <a:ext cx="814063" cy="29263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7135029" y="5609438"/>
            <a:ext cx="860080" cy="4107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966201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/console/manager/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passwd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비밀번호 변경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관리자의 비밀번호 변경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입력한 현재 비밀번호와 </a:t>
                      </a:r>
                      <a:r>
                        <a:rPr lang="en-US" altLang="ko-KR" dirty="0">
                          <a:latin typeface="+mn-lt"/>
                        </a:rPr>
                        <a:t>DB</a:t>
                      </a:r>
                      <a:r>
                        <a:rPr lang="ko-KR" altLang="en-US" dirty="0">
                          <a:latin typeface="+mn-lt"/>
                        </a:rPr>
                        <a:t>에 있는 비밀번호가 같아야 함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입력한 신규 비밀번호와 신규 비밀번호 확인이 같아야 함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입력한 새로운 비밀번호로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err="1"/>
                        <a:t>마이페이지로</a:t>
                      </a:r>
                      <a:r>
                        <a:rPr lang="ko-KR" altLang="en-US" dirty="0"/>
                        <a:t>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583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D11A-05CA-E172-36BA-E9521F64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4F4F6D3D-0DE1-B5B9-7240-DB97B4076DDC}"/>
              </a:ext>
            </a:extLst>
          </p:cNvPr>
          <p:cNvGrpSpPr/>
          <p:nvPr/>
        </p:nvGrpSpPr>
        <p:grpSpPr>
          <a:xfrm>
            <a:off x="4533112" y="0"/>
            <a:ext cx="13720544" cy="10287000"/>
            <a:chOff x="0" y="0"/>
            <a:chExt cx="3613641" cy="270933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CEE83CA-E3F1-3CEA-F209-BE682178B76B}"/>
                </a:ext>
              </a:extLst>
            </p:cNvPr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B23FAA2C-48E5-92C0-B6AD-118942A55D40}"/>
                </a:ext>
              </a:extLst>
            </p:cNvPr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DB910E2-71B2-EA25-2896-7966F284C657}"/>
              </a:ext>
            </a:extLst>
          </p:cNvPr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0B768D6-C736-8FB2-6434-4884BC20538B}"/>
              </a:ext>
            </a:extLst>
          </p:cNvPr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90D3606-C913-B71A-B0AF-6B4B05182A27}"/>
              </a:ext>
            </a:extLst>
          </p:cNvPr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C9DFBDB3-8D73-F82D-61DC-F9A5A6CEB265}"/>
              </a:ext>
            </a:extLst>
          </p:cNvPr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2620850A-D46C-A673-79B3-D843E87A945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612434C-7D6E-E579-DFBE-90ACA7C8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FF85FBB3-DEAB-C7B1-56C3-DB61871A2737}"/>
              </a:ext>
            </a:extLst>
          </p:cNvPr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3FF9F2-BB22-5E85-8BB5-C6BFD3483B5D}"/>
              </a:ext>
            </a:extLst>
          </p:cNvPr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D01DD5B2-B0EC-DA46-069C-DF3A53723E09}"/>
              </a:ext>
            </a:extLst>
          </p:cNvPr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8C4EC67-E9FF-1BED-794B-1A1AF7206065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04-3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553DF2B-2C0E-8921-0A2F-61E7C0782C86}"/>
              </a:ext>
            </a:extLst>
          </p:cNvPr>
          <p:cNvSpPr txBox="1"/>
          <p:nvPr/>
        </p:nvSpPr>
        <p:spPr>
          <a:xfrm>
            <a:off x="7467600" y="6858677"/>
            <a:ext cx="582707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[RPA]</a:t>
            </a: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상품 정보 </a:t>
            </a:r>
            <a:r>
              <a:rPr lang="en-US" altLang="ko-KR" sz="3200" dirty="0">
                <a:solidFill>
                  <a:schemeClr val="bg1"/>
                </a:solidFill>
              </a:rPr>
              <a:t>crawling</a:t>
            </a: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 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94323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4-3-1.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43000" y="2363584"/>
            <a:ext cx="6934200" cy="50783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cs typeface="Noto Sans Bold"/>
                <a:sym typeface="Noto Sans Bold"/>
              </a:rPr>
              <a:t>[RPA] </a:t>
            </a:r>
            <a:r>
              <a:rPr lang="ko-KR" altLang="en-US" dirty="0"/>
              <a:t>필요한 상품 정보를 </a:t>
            </a:r>
            <a:r>
              <a:rPr lang="en-US" altLang="ko-KR" dirty="0" err="1"/>
              <a:t>UIPath</a:t>
            </a:r>
            <a:r>
              <a:rPr lang="ko-KR" altLang="en-US" dirty="0"/>
              <a:t>를 이용하여 추출</a:t>
            </a:r>
            <a:r>
              <a:rPr lang="en-US" altLang="ko-KR" dirty="0"/>
              <a:t>, </a:t>
            </a:r>
            <a:r>
              <a:rPr lang="ko-KR" altLang="en-US" dirty="0"/>
              <a:t>파일로 저장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599" y="4457700"/>
            <a:ext cx="9342060" cy="1590675"/>
          </a:xfrm>
          <a:prstGeom prst="rect">
            <a:avLst/>
          </a:prstGeom>
          <a:ln>
            <a:solidFill>
              <a:srgbClr val="3B8AFF"/>
            </a:solidFill>
          </a:ln>
        </p:spPr>
      </p:pic>
    </p:spTree>
    <p:extLst>
      <p:ext uri="{BB962C8B-B14F-4D97-AF65-F5344CB8AC3E}">
        <p14:creationId xmlns:p14="http://schemas.microsoft.com/office/powerpoint/2010/main" val="26209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2741</TotalTime>
  <Words>7686</Words>
  <Application>Microsoft Office PowerPoint</Application>
  <PresentationFormat>사용자 지정</PresentationFormat>
  <Paragraphs>2894</Paragraphs>
  <Slides>118</Slides>
  <Notes>43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118</vt:i4>
      </vt:variant>
    </vt:vector>
  </HeadingPairs>
  <TitlesOfParts>
    <vt:vector size="127" baseType="lpstr">
      <vt:lpstr>Montserrat Bold</vt:lpstr>
      <vt:lpstr>Arial</vt:lpstr>
      <vt:lpstr>궁서</vt:lpstr>
      <vt:lpstr>Wingdings</vt:lpstr>
      <vt:lpstr>맑은 고딕</vt:lpstr>
      <vt:lpstr>Noto Sans</vt:lpstr>
      <vt:lpstr>맑은 고딕</vt:lpstr>
      <vt:lpstr>Noto Sans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깔끔하고 미니멀한 회사 소개서 프레젠테이션</dc:title>
  <dc:creator>이커머스 7차</dc:creator>
  <cp:lastModifiedBy>이커머스 7차</cp:lastModifiedBy>
  <cp:revision>220</cp:revision>
  <dcterms:created xsi:type="dcterms:W3CDTF">2006-08-16T00:00:00Z</dcterms:created>
  <dcterms:modified xsi:type="dcterms:W3CDTF">2024-11-13T09:33:09Z</dcterms:modified>
  <dc:identifier>DAGVqzAQSq4</dc:identifier>
</cp:coreProperties>
</file>